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76" r:id="rId4"/>
    <p:sldId id="277" r:id="rId5"/>
    <p:sldId id="278" r:id="rId6"/>
    <p:sldId id="260" r:id="rId7"/>
    <p:sldId id="261" r:id="rId8"/>
    <p:sldId id="262" r:id="rId9"/>
    <p:sldId id="263" r:id="rId10"/>
    <p:sldId id="258" r:id="rId11"/>
    <p:sldId id="259" r:id="rId12"/>
    <p:sldId id="279" r:id="rId13"/>
    <p:sldId id="264" r:id="rId14"/>
    <p:sldId id="265" r:id="rId15"/>
    <p:sldId id="266" r:id="rId16"/>
    <p:sldId id="267" r:id="rId17"/>
    <p:sldId id="268" r:id="rId18"/>
    <p:sldId id="269" r:id="rId19"/>
    <p:sldId id="275" r:id="rId20"/>
    <p:sldId id="270" r:id="rId21"/>
    <p:sldId id="271" r:id="rId22"/>
    <p:sldId id="273" r:id="rId23"/>
    <p:sldId id="274" r:id="rId24"/>
  </p:sldIdLst>
  <p:sldSz cx="12192000" cy="6858000"/>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71" d="100"/>
          <a:sy n="71" d="100"/>
        </p:scale>
        <p:origin x="618"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cxnSp>
        <p:nvCxnSpPr>
          <p:cNvPr id="4" name="Straight Connector 15"/>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16"/>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2"/>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9" name="Date Placeholder 3"/>
          <p:cNvSpPr>
            <a:spLocks noGrp="1"/>
          </p:cNvSpPr>
          <p:nvPr>
            <p:ph type="dt" sz="half" idx="10"/>
          </p:nvPr>
        </p:nvSpPr>
        <p:spPr/>
        <p:txBody>
          <a:bodyPr/>
          <a:lstStyle>
            <a:lvl1pPr>
              <a:defRPr/>
            </a:lvl1pPr>
          </a:lstStyle>
          <a:p>
            <a:pPr>
              <a:defRPr/>
            </a:pPr>
            <a:fld id="{811AF5A4-79B9-4CA8-8A5F-EB5E599E2472}" type="datetimeFigureOut">
              <a:rPr lang="en-US"/>
              <a:pPr>
                <a:defRPr/>
              </a:pPr>
              <a:t>3/10/2025</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BD515659-EF3E-411A-921B-7E82608510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5" name="Date Placeholder 3"/>
          <p:cNvSpPr>
            <a:spLocks noGrp="1"/>
          </p:cNvSpPr>
          <p:nvPr>
            <p:ph type="dt" sz="half" idx="15"/>
          </p:nvPr>
        </p:nvSpPr>
        <p:spPr/>
        <p:txBody>
          <a:bodyPr/>
          <a:lstStyle>
            <a:lvl1pPr>
              <a:defRPr/>
            </a:lvl1pPr>
          </a:lstStyle>
          <a:p>
            <a:pPr>
              <a:defRPr/>
            </a:pPr>
            <a:fld id="{0C6C8326-E302-47B9-9E35-761A0371B744}" type="datetimeFigureOut">
              <a:rPr lang="en-US"/>
              <a:pPr>
                <a:defRPr/>
              </a:pPr>
              <a:t>3/10/2025</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B9FB81FC-5699-44ED-ADC7-73AF84F0F96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10DD6F0F-B136-426D-9089-75835F07F937}" type="datetimeFigureOut">
              <a:rPr lang="en-US"/>
              <a:pPr>
                <a:defRPr/>
              </a:pPr>
              <a:t>3/10/2025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694542-4696-4412-809E-7F7B8716AA9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5" name="TextBox 13"/>
          <p:cNvSpPr txBox="1"/>
          <p:nvPr/>
        </p:nvSpPr>
        <p:spPr>
          <a:xfrm>
            <a:off x="531813" y="812800"/>
            <a:ext cx="609600" cy="584200"/>
          </a:xfrm>
          <a:prstGeom prst="rect">
            <a:avLst/>
          </a:prstGeom>
        </p:spPr>
        <p:txBody>
          <a:bodyPr anchor="ctr"/>
          <a:lstStyle/>
          <a:p>
            <a:pPr fontAlgn="auto">
              <a:spcBef>
                <a:spcPts val="0"/>
              </a:spcBef>
              <a:spcAft>
                <a:spcPts val="0"/>
              </a:spcAft>
              <a:defRPr/>
            </a:pPr>
            <a:r>
              <a:rPr lang="en-US" sz="8000" dirty="0">
                <a:latin typeface="+mn-lt"/>
                <a:cs typeface="+mn-cs"/>
              </a:rPr>
              <a:t>“</a:t>
            </a:r>
          </a:p>
        </p:txBody>
      </p:sp>
      <p:sp>
        <p:nvSpPr>
          <p:cNvPr id="6" name="TextBox 14"/>
          <p:cNvSpPr txBox="1"/>
          <p:nvPr/>
        </p:nvSpPr>
        <p:spPr>
          <a:xfrm>
            <a:off x="10285413" y="2768600"/>
            <a:ext cx="609600" cy="584200"/>
          </a:xfrm>
          <a:prstGeom prst="rect">
            <a:avLst/>
          </a:prstGeom>
        </p:spPr>
        <p:txBody>
          <a:bodyPr anchor="ctr"/>
          <a:lstStyle/>
          <a:p>
            <a:pPr algn="r" fontAlgn="auto">
              <a:spcBef>
                <a:spcPts val="0"/>
              </a:spcBef>
              <a:spcAft>
                <a:spcPts val="0"/>
              </a:spcAft>
              <a:defRPr/>
            </a:pPr>
            <a:r>
              <a:rPr lang="en-US" sz="8000" dirty="0">
                <a:latin typeface="+mn-lt"/>
                <a:cs typeface="+mn-cs"/>
              </a:rPr>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7" name="Date Placeholder 3"/>
          <p:cNvSpPr>
            <a:spLocks noGrp="1"/>
          </p:cNvSpPr>
          <p:nvPr>
            <p:ph type="dt" sz="half" idx="14"/>
          </p:nvPr>
        </p:nvSpPr>
        <p:spPr/>
        <p:txBody>
          <a:bodyPr/>
          <a:lstStyle>
            <a:lvl1pPr>
              <a:defRPr/>
            </a:lvl1pPr>
          </a:lstStyle>
          <a:p>
            <a:pPr>
              <a:defRPr/>
            </a:pPr>
            <a:fld id="{F67EE964-543C-4C76-9956-FB82AC2C613A}" type="datetimeFigureOut">
              <a:rPr lang="en-US"/>
              <a:pPr>
                <a:defRPr/>
              </a:pPr>
              <a:t>3/10/2025</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D5F573B1-717B-4D9C-8BD3-D0B3F4F3C2D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0679549C-3E4D-4A4A-9D67-581E4B425BFE}" type="datetimeFigureOut">
              <a:rPr lang="en-US"/>
              <a:pPr>
                <a:defRPr/>
              </a:pPr>
              <a:t>3/10/2025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77ACBD-AE2F-4CA5-9663-9B20EFB4A0C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5" name="TextBox 10"/>
          <p:cNvSpPr txBox="1"/>
          <p:nvPr/>
        </p:nvSpPr>
        <p:spPr>
          <a:xfrm>
            <a:off x="531813" y="812800"/>
            <a:ext cx="609600" cy="584200"/>
          </a:xfrm>
          <a:prstGeom prst="rect">
            <a:avLst/>
          </a:prstGeom>
        </p:spPr>
        <p:txBody>
          <a:bodyPr anchor="ctr"/>
          <a:lstStyle/>
          <a:p>
            <a:pPr fontAlgn="auto">
              <a:spcBef>
                <a:spcPts val="0"/>
              </a:spcBef>
              <a:spcAft>
                <a:spcPts val="0"/>
              </a:spcAft>
              <a:defRPr/>
            </a:pPr>
            <a:r>
              <a:rPr lang="en-US" sz="8000" dirty="0">
                <a:latin typeface="+mn-lt"/>
                <a:cs typeface="+mn-cs"/>
              </a:rPr>
              <a:t>“</a:t>
            </a:r>
          </a:p>
        </p:txBody>
      </p:sp>
      <p:sp>
        <p:nvSpPr>
          <p:cNvPr id="6" name="TextBox 11"/>
          <p:cNvSpPr txBox="1"/>
          <p:nvPr/>
        </p:nvSpPr>
        <p:spPr>
          <a:xfrm>
            <a:off x="10285413" y="2768600"/>
            <a:ext cx="609600" cy="584200"/>
          </a:xfrm>
          <a:prstGeom prst="rect">
            <a:avLst/>
          </a:prstGeom>
        </p:spPr>
        <p:txBody>
          <a:bodyPr anchor="ctr"/>
          <a:lstStyle/>
          <a:p>
            <a:pPr algn="r" fontAlgn="auto">
              <a:spcBef>
                <a:spcPts val="0"/>
              </a:spcBef>
              <a:spcAft>
                <a:spcPts val="0"/>
              </a:spcAft>
              <a:defRPr/>
            </a:pPr>
            <a:r>
              <a:rPr lang="en-US" sz="8000" dirty="0">
                <a:latin typeface="+mn-lt"/>
                <a:cs typeface="+mn-cs"/>
              </a:rPr>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el-GR" smtClean="0"/>
              <a:t>Στυλ υποδείγματος κειμένου</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7" name="Date Placeholder 3"/>
          <p:cNvSpPr>
            <a:spLocks noGrp="1"/>
          </p:cNvSpPr>
          <p:nvPr>
            <p:ph type="dt" sz="half" idx="14"/>
          </p:nvPr>
        </p:nvSpPr>
        <p:spPr/>
        <p:txBody>
          <a:bodyPr/>
          <a:lstStyle>
            <a:lvl1pPr>
              <a:defRPr/>
            </a:lvl1pPr>
          </a:lstStyle>
          <a:p>
            <a:pPr>
              <a:defRPr/>
            </a:pPr>
            <a:fld id="{4F08075E-FFAF-4D78-9F58-4BE0CB29B950}" type="datetimeFigureOut">
              <a:rPr lang="en-US"/>
              <a:pPr>
                <a:defRPr/>
              </a:pPr>
              <a:t>3/10/2025</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28187508-3F58-4FCB-AAF7-C53B04381A2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el-GR" smtClean="0"/>
              <a:t>Στυλ κύριου τίτλου</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el-GR" smtClean="0"/>
              <a:t>Στυλ υποδείγματος κειμένου</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5" name="Date Placeholder 3"/>
          <p:cNvSpPr>
            <a:spLocks noGrp="1"/>
          </p:cNvSpPr>
          <p:nvPr>
            <p:ph type="dt" sz="half" idx="14"/>
          </p:nvPr>
        </p:nvSpPr>
        <p:spPr/>
        <p:txBody>
          <a:bodyPr/>
          <a:lstStyle>
            <a:lvl1pPr>
              <a:defRPr/>
            </a:lvl1pPr>
          </a:lstStyle>
          <a:p>
            <a:pPr>
              <a:defRPr/>
            </a:pPr>
            <a:fld id="{08348184-0EA3-48D6-8F5C-C8C450DF3A1C}" type="datetimeFigureOut">
              <a:rPr lang="en-US"/>
              <a:pPr>
                <a:defRPr/>
              </a:pPr>
              <a:t>3/10/2025</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9A96AF01-897D-4E88-9A99-1F2F13A8B62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740559CF-68F7-4736-80EC-AA0B5D38AFF3}" type="datetimeFigureOut">
              <a:rPr lang="en-US"/>
              <a:pPr>
                <a:defRPr/>
              </a:pPr>
              <a:t>3/10/2025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37E6C6-B458-4220-A7CD-E269FD21DDB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B562B970-123F-4C6D-A609-CEE51A73BD59}" type="datetimeFigureOut">
              <a:rPr lang="en-US"/>
              <a:pPr>
                <a:defRPr/>
              </a:pPr>
              <a:t>3/10/2025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B8DF1A-E50C-4780-BC9F-31887AF1BE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8C6D757D-42CA-435A-9D8F-CBFEA77B4EAB}" type="datetimeFigureOut">
              <a:rPr lang="en-US"/>
              <a:pPr>
                <a:defRPr/>
              </a:pPr>
              <a:t>3/10/2025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AAF572-7D79-47A0-9738-5999F3D86E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5A07710E-F4E8-4BD3-896E-2933FA52C641}" type="datetimeFigureOut">
              <a:rPr lang="en-US"/>
              <a:pPr>
                <a:defRPr/>
              </a:pPr>
              <a:t>3/10/2025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9006A4-D964-45E2-B9D0-ACE307A810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fld id="{E0AB11B6-499E-467F-BE95-D4968C2F9DBC}" type="datetimeFigureOut">
              <a:rPr lang="en-US"/>
              <a:pPr>
                <a:defRPr/>
              </a:pPr>
              <a:t>3/10/2025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D01A70-D7DE-45B0-BB82-FA2893F3D8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lvl1pPr>
              <a:defRPr/>
            </a:lvl1pPr>
          </a:lstStyle>
          <a:p>
            <a:pPr>
              <a:defRPr/>
            </a:pPr>
            <a:fld id="{E118997F-61E2-4A3D-8AEA-E7EA142DF9EC}" type="datetimeFigureOut">
              <a:rPr lang="en-US"/>
              <a:pPr>
                <a:defRPr/>
              </a:pPr>
              <a:t>3/10/2025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8FEFB27-3DED-41D4-B2DC-E409481EA61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3"/>
          <p:cNvSpPr>
            <a:spLocks noGrp="1"/>
          </p:cNvSpPr>
          <p:nvPr>
            <p:ph type="dt" sz="half" idx="10"/>
          </p:nvPr>
        </p:nvSpPr>
        <p:spPr/>
        <p:txBody>
          <a:bodyPr/>
          <a:lstStyle>
            <a:lvl1pPr>
              <a:defRPr/>
            </a:lvl1pPr>
          </a:lstStyle>
          <a:p>
            <a:pPr>
              <a:defRPr/>
            </a:pPr>
            <a:fld id="{FB37C173-E1D0-4D9F-88CA-C07FFC84E90E}" type="datetimeFigureOut">
              <a:rPr lang="en-US"/>
              <a:pPr>
                <a:defRPr/>
              </a:pPr>
              <a:t>3/10/2025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63F174D-D453-4F94-88A6-6FCC4674124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9ED015-352E-400E-83FE-B4BF15A69955}" type="datetimeFigureOut">
              <a:rPr lang="en-US"/>
              <a:pPr>
                <a:defRPr/>
              </a:pPr>
              <a:t>3/10/2025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CBF6FD7-2994-4AB2-9A80-AA050AF7C8A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0C36BA11-053F-4F8F-8EE1-B2CD75747563}" type="datetimeFigureOut">
              <a:rPr lang="en-US"/>
              <a:pPr>
                <a:defRPr/>
              </a:pPr>
              <a:t>3/10/2025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A98670-B63F-4D0F-866D-5286803EDA6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el-GR" smtClean="0"/>
              <a:t>Στυλ κύριου τίτλου</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6E29CAEC-E57B-48C2-A328-5751A3795B76}" type="datetimeFigureOut">
              <a:rPr lang="en-US"/>
              <a:pPr>
                <a:defRPr/>
              </a:pPr>
              <a:t>3/10/2025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E0A0EA-D800-45E7-A8EF-C39CA8512F8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9207500" y="2963863"/>
            <a:ext cx="2981325" cy="3208337"/>
            <a:chOff x="9206969" y="2963333"/>
            <a:chExt cx="2981858" cy="3208867"/>
          </a:xfrm>
        </p:grpSpPr>
        <p:cxnSp>
          <p:nvCxnSpPr>
            <p:cNvPr id="8" name="Straight Connector 7"/>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3" y="4487863"/>
            <a:ext cx="8534400" cy="150653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1028" name="Text Placeholder 2"/>
          <p:cNvSpPr>
            <a:spLocks noGrp="1"/>
          </p:cNvSpPr>
          <p:nvPr>
            <p:ph type="body" idx="1"/>
          </p:nvPr>
        </p:nvSpPr>
        <p:spPr bwMode="auto">
          <a:xfrm>
            <a:off x="684213" y="685800"/>
            <a:ext cx="8534400" cy="3614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4"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fontAlgn="auto">
              <a:spcBef>
                <a:spcPts val="0"/>
              </a:spcBef>
              <a:spcAft>
                <a:spcPts val="0"/>
              </a:spcAft>
              <a:defRPr sz="1000" b="0" i="0" dirty="0">
                <a:solidFill>
                  <a:schemeClr val="bg2">
                    <a:lumMod val="50000"/>
                  </a:schemeClr>
                </a:solidFill>
                <a:effectLst/>
                <a:latin typeface="+mn-lt"/>
                <a:cs typeface="+mn-cs"/>
              </a:defRPr>
            </a:lvl1pPr>
          </a:lstStyle>
          <a:p>
            <a:pPr>
              <a:defRPr/>
            </a:pPr>
            <a:fld id="{C3843E3B-79E8-4BA1-B170-7C0DC234F1C1}" type="datetimeFigureOut">
              <a:rPr lang="en-US"/>
              <a:pPr>
                <a:defRPr/>
              </a:pPr>
              <a:t>3/10/2025</a:t>
            </a:fld>
            <a:endParaRPr lang="en-US"/>
          </a:p>
        </p:txBody>
      </p:sp>
      <p:sp>
        <p:nvSpPr>
          <p:cNvPr id="5"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fontAlgn="auto">
              <a:spcBef>
                <a:spcPts val="0"/>
              </a:spcBef>
              <a:spcAft>
                <a:spcPts val="0"/>
              </a:spcAft>
              <a:defRPr sz="1000" b="0" i="0" dirty="0">
                <a:solidFill>
                  <a:schemeClr val="bg2">
                    <a:lumMod val="50000"/>
                  </a:schemeClr>
                </a:solidFill>
                <a:effectLst/>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lvl1pPr algn="r" fontAlgn="auto">
              <a:spcBef>
                <a:spcPts val="0"/>
              </a:spcBef>
              <a:spcAft>
                <a:spcPts val="0"/>
              </a:spcAft>
              <a:defRPr sz="3200" b="0" i="0" dirty="0">
                <a:solidFill>
                  <a:schemeClr val="bg2">
                    <a:lumMod val="50000"/>
                  </a:schemeClr>
                </a:solidFill>
                <a:effectLst/>
                <a:latin typeface="+mn-lt"/>
                <a:cs typeface="+mn-cs"/>
              </a:defRPr>
            </a:lvl1pPr>
          </a:lstStyle>
          <a:p>
            <a:pPr>
              <a:defRPr/>
            </a:pPr>
            <a:fld id="{12EF71F3-3756-40C2-86B5-95E8876F06F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 id="2147483667" r:id="rId12"/>
    <p:sldLayoutId id="2147483655" r:id="rId13"/>
    <p:sldLayoutId id="2147483668" r:id="rId14"/>
    <p:sldLayoutId id="2147483654" r:id="rId15"/>
    <p:sldLayoutId id="2147483653" r:id="rId16"/>
    <p:sldLayoutId id="2147483652" r:id="rId17"/>
  </p:sldLayoutIdLst>
  <p:txStyles>
    <p:titleStyle>
      <a:lvl1pPr algn="l" defTabSz="457200" rtl="0" fontAlgn="base">
        <a:spcBef>
          <a:spcPct val="0"/>
        </a:spcBef>
        <a:spcAft>
          <a:spcPct val="0"/>
        </a:spcAft>
        <a:defRPr sz="3600" kern="1200" cap="all">
          <a:ln w="3175" cmpd="sng">
            <a:noFill/>
          </a:ln>
          <a:solidFill>
            <a:schemeClr val="tx1"/>
          </a:solidFill>
          <a:latin typeface="+mj-lt"/>
          <a:ea typeface="+mj-ea"/>
          <a:cs typeface="+mj-cs"/>
        </a:defRPr>
      </a:lvl1pPr>
      <a:lvl2pPr algn="l" defTabSz="457200" rtl="0" fontAlgn="base">
        <a:spcBef>
          <a:spcPct val="0"/>
        </a:spcBef>
        <a:spcAft>
          <a:spcPct val="0"/>
        </a:spcAft>
        <a:defRPr sz="3600">
          <a:solidFill>
            <a:schemeClr val="tx1"/>
          </a:solidFill>
          <a:latin typeface="Century Gothic" pitchFamily="34" charset="0"/>
        </a:defRPr>
      </a:lvl2pPr>
      <a:lvl3pPr algn="l" defTabSz="457200" rtl="0" fontAlgn="base">
        <a:spcBef>
          <a:spcPct val="0"/>
        </a:spcBef>
        <a:spcAft>
          <a:spcPct val="0"/>
        </a:spcAft>
        <a:defRPr sz="3600">
          <a:solidFill>
            <a:schemeClr val="tx1"/>
          </a:solidFill>
          <a:latin typeface="Century Gothic" pitchFamily="34" charset="0"/>
        </a:defRPr>
      </a:lvl3pPr>
      <a:lvl4pPr algn="l" defTabSz="457200" rtl="0" fontAlgn="base">
        <a:spcBef>
          <a:spcPct val="0"/>
        </a:spcBef>
        <a:spcAft>
          <a:spcPct val="0"/>
        </a:spcAft>
        <a:defRPr sz="3600">
          <a:solidFill>
            <a:schemeClr val="tx1"/>
          </a:solidFill>
          <a:latin typeface="Century Gothic" pitchFamily="34" charset="0"/>
        </a:defRPr>
      </a:lvl4pPr>
      <a:lvl5pPr algn="l" defTabSz="457200" rtl="0" fontAlgn="base">
        <a:spcBef>
          <a:spcPct val="0"/>
        </a:spcBef>
        <a:spcAft>
          <a:spcPct val="0"/>
        </a:spcAft>
        <a:defRPr sz="36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tx1"/>
        </a:buClr>
        <a:buSzPct val="80000"/>
        <a:buFont typeface="Wingdings 3" pitchFamily="18" charset="2"/>
        <a:buChar char=""/>
        <a:defRPr sz="2000" kern="1200">
          <a:solidFill>
            <a:srgbClr val="0F496F"/>
          </a:solidFill>
          <a:latin typeface="+mn-lt"/>
          <a:ea typeface="+mn-ea"/>
          <a:cs typeface="+mn-cs"/>
        </a:defRPr>
      </a:lvl1pPr>
      <a:lvl2pPr marL="742950" indent="-285750" algn="l" defTabSz="457200" rtl="0" fontAlgn="base">
        <a:spcBef>
          <a:spcPct val="20000"/>
        </a:spcBef>
        <a:spcAft>
          <a:spcPts val="600"/>
        </a:spcAft>
        <a:buClr>
          <a:schemeClr val="tx1"/>
        </a:buClr>
        <a:buSzPct val="80000"/>
        <a:buFont typeface="Wingdings 3" pitchFamily="18" charset="2"/>
        <a:buChar char=""/>
        <a:defRPr kern="1200">
          <a:solidFill>
            <a:srgbClr val="0F496F"/>
          </a:solidFill>
          <a:latin typeface="+mn-lt"/>
          <a:ea typeface="+mn-ea"/>
          <a:cs typeface="+mn-cs"/>
        </a:defRPr>
      </a:lvl2pPr>
      <a:lvl3pPr marL="1200150" indent="-285750" algn="l" defTabSz="457200" rtl="0" fontAlgn="base">
        <a:spcBef>
          <a:spcPct val="20000"/>
        </a:spcBef>
        <a:spcAft>
          <a:spcPts val="600"/>
        </a:spcAft>
        <a:buClr>
          <a:schemeClr val="tx1"/>
        </a:buClr>
        <a:buSzPct val="80000"/>
        <a:buFont typeface="Wingdings 3" pitchFamily="18" charset="2"/>
        <a:buChar char=""/>
        <a:defRPr sz="1600" kern="1200">
          <a:solidFill>
            <a:srgbClr val="0F496F"/>
          </a:solidFill>
          <a:latin typeface="+mn-lt"/>
          <a:ea typeface="+mn-ea"/>
          <a:cs typeface="+mn-cs"/>
        </a:defRPr>
      </a:lvl3pPr>
      <a:lvl4pPr marL="1543050" indent="-171450" algn="l" defTabSz="457200" rtl="0" fontAlgn="base">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4pPr>
      <a:lvl5pPr marL="2000250" indent="-171450" algn="l" defTabSz="457200" rtl="0" fontAlgn="base">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9.bin"/><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5.wmf"/><Relationship Id="rId5" Type="http://schemas.openxmlformats.org/officeDocument/2006/relationships/oleObject" Target="../embeddings/oleObject11.bin"/><Relationship Id="rId4" Type="http://schemas.openxmlformats.org/officeDocument/2006/relationships/image" Target="../media/image24.wmf"/></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7.xml"/><Relationship Id="rId7" Type="http://schemas.openxmlformats.org/officeDocument/2006/relationships/image" Target="../media/image8.wmf"/><Relationship Id="rId2" Type="http://schemas.openxmlformats.org/officeDocument/2006/relationships/vmlDrawing" Target="../drawings/vmlDrawing2.vml"/><Relationship Id="rId1" Type="http://schemas.openxmlformats.org/officeDocument/2006/relationships/themeOverride" Target="../theme/themeOverride1.x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 Id="rId9" Type="http://schemas.openxmlformats.org/officeDocument/2006/relationships/image" Target="../media/image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12.png"/><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image" Target="../media/image10.wmf"/><Relationship Id="rId4" Type="http://schemas.openxmlformats.org/officeDocument/2006/relationships/oleObject" Target="../embeddings/oleObject6.bin"/><Relationship Id="rId9" Type="http://schemas.openxmlformats.org/officeDocument/2006/relationships/image" Target="../media/image1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Ορθογώνιο 3"/>
          <p:cNvSpPr>
            <a:spLocks noChangeArrowheads="1"/>
          </p:cNvSpPr>
          <p:nvPr/>
        </p:nvSpPr>
        <p:spPr bwMode="auto">
          <a:xfrm>
            <a:off x="1509713" y="739775"/>
            <a:ext cx="8912225" cy="2985433"/>
          </a:xfrm>
          <a:prstGeom prst="rect">
            <a:avLst/>
          </a:prstGeom>
          <a:noFill/>
          <a:ln w="9525">
            <a:noFill/>
            <a:miter lim="800000"/>
            <a:headEnd/>
            <a:tailEnd/>
          </a:ln>
        </p:spPr>
        <p:txBody>
          <a:bodyPr>
            <a:spAutoFit/>
          </a:bodyPr>
          <a:lstStyle/>
          <a:p>
            <a:pPr algn="ctr"/>
            <a:r>
              <a:rPr lang="el-GR" sz="2800" b="1" dirty="0">
                <a:solidFill>
                  <a:srgbClr val="FF0000"/>
                </a:solidFill>
              </a:rPr>
              <a:t>Ο τρόπος γραφής των αριθμών από τους αρχαίους Έλληνες και  εφαρμογή του στην εύρεση του εμβαδού τρίγωνου  μόνο από τις πλευρές.</a:t>
            </a:r>
            <a:endParaRPr lang="el-GR" sz="2800" dirty="0">
              <a:solidFill>
                <a:srgbClr val="FF0000"/>
              </a:solidFill>
            </a:endParaRPr>
          </a:p>
          <a:p>
            <a:pPr algn="ctr"/>
            <a:endParaRPr lang="el-GR" sz="2800" b="1" dirty="0">
              <a:solidFill>
                <a:srgbClr val="FF0000"/>
              </a:solidFill>
              <a:latin typeface="Book Antiqua" pitchFamily="18" charset="0"/>
              <a:cs typeface="Times New Roman" pitchFamily="18" charset="0"/>
            </a:endParaRPr>
          </a:p>
          <a:p>
            <a:pPr algn="ctr"/>
            <a:endParaRPr lang="el-GR" sz="2800" b="1" dirty="0">
              <a:solidFill>
                <a:srgbClr val="FF0000"/>
              </a:solidFill>
              <a:latin typeface="Book Antiqua" pitchFamily="18" charset="0"/>
              <a:cs typeface="Times New Roman" pitchFamily="18" charset="0"/>
            </a:endParaRPr>
          </a:p>
          <a:p>
            <a:pPr algn="ctr"/>
            <a:r>
              <a:rPr lang="el-GR" sz="2400" b="1" dirty="0" smtClean="0">
                <a:solidFill>
                  <a:srgbClr val="002060"/>
                </a:solidFill>
                <a:latin typeface="Book Antiqua" pitchFamily="18" charset="0"/>
                <a:cs typeface="Times New Roman" pitchFamily="18" charset="0"/>
              </a:rPr>
              <a:t>Μια εργασία από </a:t>
            </a:r>
            <a:r>
              <a:rPr lang="el-GR" sz="2400" b="1" dirty="0">
                <a:solidFill>
                  <a:srgbClr val="002060"/>
                </a:solidFill>
                <a:latin typeface="Book Antiqua" pitchFamily="18" charset="0"/>
                <a:cs typeface="Times New Roman" pitchFamily="18" charset="0"/>
              </a:rPr>
              <a:t>μαθητές της Γ’ Τάξης του </a:t>
            </a:r>
          </a:p>
          <a:p>
            <a:pPr algn="ctr"/>
            <a:r>
              <a:rPr lang="el-GR" sz="2400" b="1" dirty="0">
                <a:solidFill>
                  <a:srgbClr val="002060"/>
                </a:solidFill>
                <a:latin typeface="Book Antiqua" pitchFamily="18" charset="0"/>
                <a:cs typeface="Times New Roman" pitchFamily="18" charset="0"/>
              </a:rPr>
              <a:t>Γυμνασίου Γαστούνης</a:t>
            </a:r>
            <a:endParaRPr lang="el-GR" sz="2400" dirty="0">
              <a:solidFill>
                <a:srgbClr val="002060"/>
              </a:solidFill>
              <a:latin typeface="Book Antiqua" pitchFamily="18" charset="0"/>
            </a:endParaRPr>
          </a:p>
        </p:txBody>
      </p:sp>
      <p:sp>
        <p:nvSpPr>
          <p:cNvPr id="5" name="TextBox 4"/>
          <p:cNvSpPr txBox="1"/>
          <p:nvPr/>
        </p:nvSpPr>
        <p:spPr>
          <a:xfrm>
            <a:off x="1345547" y="4891256"/>
            <a:ext cx="4620278" cy="954107"/>
          </a:xfrm>
          <a:prstGeom prst="rect">
            <a:avLst/>
          </a:prstGeom>
          <a:noFill/>
        </p:spPr>
        <p:txBody>
          <a:bodyPr wrap="square">
            <a:spAutoFit/>
          </a:bodyPr>
          <a:lstStyle/>
          <a:p>
            <a:pPr fontAlgn="auto">
              <a:spcBef>
                <a:spcPts val="0"/>
              </a:spcBef>
              <a:spcAft>
                <a:spcPts val="0"/>
              </a:spcAft>
              <a:defRPr/>
            </a:pPr>
            <a:r>
              <a:rPr lang="en-US" sz="2000" dirty="0" smtClean="0">
                <a:solidFill>
                  <a:schemeClr val="accent6"/>
                </a:solidFill>
                <a:latin typeface="+mn-lt"/>
                <a:cs typeface="+mn-cs"/>
              </a:rPr>
              <a:t>2</a:t>
            </a:r>
            <a:r>
              <a:rPr lang="el-GR" sz="2000" dirty="0" smtClean="0">
                <a:solidFill>
                  <a:schemeClr val="accent6"/>
                </a:solidFill>
                <a:latin typeface="+mn-lt"/>
                <a:cs typeface="+mn-cs"/>
              </a:rPr>
              <a:t>ο </a:t>
            </a:r>
            <a:r>
              <a:rPr lang="el-GR" sz="2000" dirty="0">
                <a:solidFill>
                  <a:schemeClr val="accent6"/>
                </a:solidFill>
                <a:latin typeface="+mn-lt"/>
                <a:cs typeface="+mn-cs"/>
              </a:rPr>
              <a:t>Μαθητικό </a:t>
            </a:r>
            <a:r>
              <a:rPr lang="el-GR" sz="2000" dirty="0" smtClean="0">
                <a:solidFill>
                  <a:schemeClr val="accent6"/>
                </a:solidFill>
                <a:latin typeface="+mn-lt"/>
                <a:cs typeface="+mn-cs"/>
              </a:rPr>
              <a:t>Μαθηματικό Συνέδριο</a:t>
            </a:r>
            <a:endParaRPr lang="en-US" sz="2000" dirty="0">
              <a:solidFill>
                <a:schemeClr val="accent6"/>
              </a:solidFill>
              <a:latin typeface="+mn-lt"/>
              <a:cs typeface="+mn-cs"/>
            </a:endParaRPr>
          </a:p>
          <a:p>
            <a:pPr algn="ctr" fontAlgn="auto">
              <a:spcBef>
                <a:spcPts val="0"/>
              </a:spcBef>
              <a:spcAft>
                <a:spcPts val="0"/>
              </a:spcAft>
              <a:defRPr/>
            </a:pPr>
            <a:r>
              <a:rPr lang="el-GR" b="1" i="1" dirty="0" smtClean="0">
                <a:solidFill>
                  <a:srgbClr val="0070C0"/>
                </a:solidFill>
                <a:latin typeface="+mn-lt"/>
                <a:cs typeface="+mn-cs"/>
              </a:rPr>
              <a:t>« Μαθηματικές προ(σ)κλήσεις στον </a:t>
            </a:r>
          </a:p>
          <a:p>
            <a:pPr algn="ctr" fontAlgn="auto">
              <a:spcBef>
                <a:spcPts val="0"/>
              </a:spcBef>
              <a:spcAft>
                <a:spcPts val="0"/>
              </a:spcAft>
              <a:defRPr/>
            </a:pPr>
            <a:r>
              <a:rPr lang="el-GR" b="1" i="1" dirty="0" smtClean="0">
                <a:solidFill>
                  <a:srgbClr val="0070C0"/>
                </a:solidFill>
                <a:latin typeface="+mn-lt"/>
                <a:cs typeface="+mn-cs"/>
              </a:rPr>
              <a:t>21</a:t>
            </a:r>
            <a:r>
              <a:rPr lang="el-GR" b="1" i="1" baseline="30000" dirty="0" smtClean="0">
                <a:solidFill>
                  <a:srgbClr val="0070C0"/>
                </a:solidFill>
                <a:latin typeface="+mn-lt"/>
                <a:cs typeface="+mn-cs"/>
              </a:rPr>
              <a:t>ο</a:t>
            </a:r>
            <a:r>
              <a:rPr lang="el-GR" b="1" i="1" dirty="0" smtClean="0">
                <a:solidFill>
                  <a:srgbClr val="0070C0"/>
                </a:solidFill>
                <a:latin typeface="+mn-lt"/>
                <a:cs typeface="+mn-cs"/>
              </a:rPr>
              <a:t> αιώνα »</a:t>
            </a:r>
            <a:endParaRPr lang="en-US" b="1" i="1" dirty="0" smtClean="0">
              <a:solidFill>
                <a:srgbClr val="0070C0"/>
              </a:solidFill>
              <a:latin typeface="+mn-lt"/>
              <a:cs typeface="+mn-cs"/>
            </a:endParaRPr>
          </a:p>
        </p:txBody>
      </p:sp>
      <p:sp>
        <p:nvSpPr>
          <p:cNvPr id="6" name="TextBox 5"/>
          <p:cNvSpPr txBox="1"/>
          <p:nvPr/>
        </p:nvSpPr>
        <p:spPr>
          <a:xfrm>
            <a:off x="6360458" y="4891256"/>
            <a:ext cx="4773706" cy="1261884"/>
          </a:xfrm>
          <a:prstGeom prst="rect">
            <a:avLst/>
          </a:prstGeom>
          <a:noFill/>
        </p:spPr>
        <p:txBody>
          <a:bodyPr wrap="square">
            <a:spAutoFit/>
          </a:bodyPr>
          <a:lstStyle/>
          <a:p>
            <a:pPr algn="ctr" fontAlgn="auto">
              <a:spcBef>
                <a:spcPts val="0"/>
              </a:spcBef>
              <a:spcAft>
                <a:spcPts val="0"/>
              </a:spcAft>
              <a:defRPr/>
            </a:pPr>
            <a:r>
              <a:rPr lang="el-GR" sz="2000" dirty="0" smtClean="0">
                <a:solidFill>
                  <a:srgbClr val="FF0000"/>
                </a:solidFill>
                <a:latin typeface="+mn-lt"/>
                <a:cs typeface="+mn-cs"/>
              </a:rPr>
              <a:t>Πάτρα 14 &amp; 15 Μαρτίου 2025</a:t>
            </a:r>
          </a:p>
          <a:p>
            <a:pPr algn="ctr" fontAlgn="auto">
              <a:spcBef>
                <a:spcPts val="0"/>
              </a:spcBef>
              <a:spcAft>
                <a:spcPts val="0"/>
              </a:spcAft>
              <a:defRPr/>
            </a:pPr>
            <a:r>
              <a:rPr lang="el-GR" b="1" dirty="0" smtClean="0">
                <a:solidFill>
                  <a:schemeClr val="accent2">
                    <a:lumMod val="75000"/>
                  </a:schemeClr>
                </a:solidFill>
                <a:latin typeface="+mn-lt"/>
                <a:cs typeface="+mn-cs"/>
              </a:rPr>
              <a:t>Συνεδριακό και Πολιτιστικό Κέντρο</a:t>
            </a:r>
          </a:p>
          <a:p>
            <a:pPr algn="ctr" fontAlgn="auto">
              <a:spcBef>
                <a:spcPts val="0"/>
              </a:spcBef>
              <a:spcAft>
                <a:spcPts val="0"/>
              </a:spcAft>
              <a:defRPr/>
            </a:pPr>
            <a:r>
              <a:rPr lang="el-GR" b="1" dirty="0" smtClean="0">
                <a:solidFill>
                  <a:schemeClr val="accent2">
                    <a:lumMod val="75000"/>
                  </a:schemeClr>
                </a:solidFill>
                <a:latin typeface="+mn-lt"/>
                <a:cs typeface="+mn-cs"/>
              </a:rPr>
              <a:t>Πανεπιστημίου Πατρών</a:t>
            </a:r>
            <a:endParaRPr lang="el-GR" b="1" dirty="0">
              <a:solidFill>
                <a:schemeClr val="accent2">
                  <a:lumMod val="75000"/>
                </a:schemeClr>
              </a:solidFill>
              <a:latin typeface="+mn-lt"/>
              <a:cs typeface="+mn-cs"/>
            </a:endParaRPr>
          </a:p>
          <a:p>
            <a:pPr fontAlgn="auto">
              <a:spcBef>
                <a:spcPts val="0"/>
              </a:spcBef>
              <a:spcAft>
                <a:spcPts val="0"/>
              </a:spcAft>
              <a:defRPr/>
            </a:pPr>
            <a:endParaRPr lang="el-GR" sz="2000" dirty="0">
              <a:solidFill>
                <a:schemeClr val="accent2"/>
              </a:solidFill>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Ορθογώνιο 2"/>
          <p:cNvSpPr>
            <a:spLocks noChangeArrowheads="1"/>
          </p:cNvSpPr>
          <p:nvPr/>
        </p:nvSpPr>
        <p:spPr bwMode="auto">
          <a:xfrm>
            <a:off x="941388" y="1284288"/>
            <a:ext cx="9915525" cy="1276350"/>
          </a:xfrm>
          <a:prstGeom prst="rect">
            <a:avLst/>
          </a:prstGeom>
          <a:noFill/>
          <a:ln w="9525">
            <a:noFill/>
            <a:miter lim="800000"/>
            <a:headEnd/>
            <a:tailEnd/>
          </a:ln>
        </p:spPr>
        <p:txBody>
          <a:bodyPr>
            <a:spAutoFit/>
          </a:bodyPr>
          <a:lstStyle/>
          <a:p>
            <a:pPr algn="just">
              <a:lnSpc>
                <a:spcPct val="107000"/>
              </a:lnSpc>
              <a:spcAft>
                <a:spcPts val="300"/>
              </a:spcAft>
              <a:tabLst>
                <a:tab pos="1349375" algn="l"/>
              </a:tabLst>
            </a:pPr>
            <a:r>
              <a:rPr lang="el-GR" dirty="0" smtClean="0">
                <a:solidFill>
                  <a:schemeClr val="bg1"/>
                </a:solidFill>
                <a:latin typeface="Times New Roman" pitchFamily="18" charset="0"/>
                <a:ea typeface="Calibri" pitchFamily="34" charset="0"/>
                <a:cs typeface="Times New Roman" pitchFamily="18" charset="0"/>
              </a:rPr>
              <a:t>Στη συνέχεια παρουσιάζουμε τη χρήση του παραπάνω συστήματος γραφής των αριθμών σε μια </a:t>
            </a:r>
            <a:r>
              <a:rPr lang="el-GR" dirty="0">
                <a:solidFill>
                  <a:schemeClr val="bg1"/>
                </a:solidFill>
                <a:latin typeface="Times New Roman" pitchFamily="18" charset="0"/>
                <a:ea typeface="Calibri" pitchFamily="34" charset="0"/>
                <a:cs typeface="Times New Roman" pitchFamily="18" charset="0"/>
              </a:rPr>
              <a:t>μέθοδο υπολογισμού του εμβαδού οποιουδήποτε τριγώνου έχοντας γνωστές μόνο τις πλευρές του.</a:t>
            </a:r>
          </a:p>
          <a:p>
            <a:pPr>
              <a:tabLst>
                <a:tab pos="1349375" algn="l"/>
              </a:tabLst>
            </a:pPr>
            <a:r>
              <a:rPr lang="el-GR" dirty="0">
                <a:solidFill>
                  <a:schemeClr val="bg1"/>
                </a:solidFill>
                <a:latin typeface="Times New Roman" pitchFamily="18" charset="0"/>
                <a:ea typeface="Calibri" pitchFamily="34" charset="0"/>
                <a:cs typeface="Times New Roman" pitchFamily="18" charset="0"/>
              </a:rPr>
              <a:t>Η μέθοδος αυτή είναι γνωστή ως «</a:t>
            </a:r>
            <a:r>
              <a:rPr lang="el-GR" dirty="0">
                <a:solidFill>
                  <a:srgbClr val="FF0000"/>
                </a:solidFill>
                <a:latin typeface="Times New Roman" pitchFamily="18" charset="0"/>
                <a:ea typeface="Calibri" pitchFamily="34" charset="0"/>
                <a:cs typeface="Times New Roman" pitchFamily="18" charset="0"/>
              </a:rPr>
              <a:t>Τύπος του Ήρωνος</a:t>
            </a:r>
            <a:r>
              <a:rPr lang="el-GR" dirty="0">
                <a:solidFill>
                  <a:schemeClr val="bg1"/>
                </a:solidFill>
                <a:latin typeface="Times New Roman" pitchFamily="18" charset="0"/>
                <a:ea typeface="Calibri" pitchFamily="34" charset="0"/>
                <a:cs typeface="Times New Roman" pitchFamily="18" charset="0"/>
              </a:rPr>
              <a:t>» και βρίσκεται στο έργο με τίτλο «</a:t>
            </a:r>
            <a:r>
              <a:rPr lang="el-GR" dirty="0">
                <a:solidFill>
                  <a:schemeClr val="accent2"/>
                </a:solidFill>
                <a:latin typeface="Times New Roman" pitchFamily="18" charset="0"/>
                <a:ea typeface="Calibri" pitchFamily="34" charset="0"/>
                <a:cs typeface="Times New Roman" pitchFamily="18" charset="0"/>
              </a:rPr>
              <a:t>Μετρικά</a:t>
            </a:r>
            <a:r>
              <a:rPr lang="el-GR" dirty="0">
                <a:solidFill>
                  <a:schemeClr val="bg1"/>
                </a:solidFill>
                <a:latin typeface="Times New Roman" pitchFamily="18" charset="0"/>
                <a:ea typeface="Calibri" pitchFamily="34" charset="0"/>
                <a:cs typeface="Times New Roman" pitchFamily="18" charset="0"/>
              </a:rPr>
              <a:t>» του Ήρωνος του Αλεξανδρέως (περ. 3</a:t>
            </a:r>
            <a:r>
              <a:rPr lang="el-GR" baseline="30000" dirty="0">
                <a:solidFill>
                  <a:schemeClr val="bg1"/>
                </a:solidFill>
                <a:latin typeface="Times New Roman" pitchFamily="18" charset="0"/>
                <a:ea typeface="Calibri" pitchFamily="34" charset="0"/>
                <a:cs typeface="Times New Roman" pitchFamily="18" charset="0"/>
              </a:rPr>
              <a:t>ος</a:t>
            </a:r>
            <a:r>
              <a:rPr lang="el-GR" dirty="0">
                <a:solidFill>
                  <a:schemeClr val="bg1"/>
                </a:solidFill>
                <a:latin typeface="Times New Roman" pitchFamily="18" charset="0"/>
                <a:ea typeface="Calibri" pitchFamily="34" charset="0"/>
                <a:cs typeface="Times New Roman" pitchFamily="18" charset="0"/>
              </a:rPr>
              <a:t> </a:t>
            </a:r>
            <a:r>
              <a:rPr lang="el-GR" dirty="0" err="1">
                <a:solidFill>
                  <a:schemeClr val="bg1"/>
                </a:solidFill>
                <a:latin typeface="Times New Roman" pitchFamily="18" charset="0"/>
                <a:ea typeface="Calibri" pitchFamily="34" charset="0"/>
                <a:cs typeface="Times New Roman" pitchFamily="18" charset="0"/>
              </a:rPr>
              <a:t>πΧ</a:t>
            </a:r>
            <a:r>
              <a:rPr lang="el-GR" dirty="0">
                <a:solidFill>
                  <a:schemeClr val="bg1"/>
                </a:solidFill>
                <a:latin typeface="Times New Roman" pitchFamily="18" charset="0"/>
                <a:ea typeface="Calibri" pitchFamily="34" charset="0"/>
                <a:cs typeface="Times New Roman" pitchFamily="18" charset="0"/>
              </a:rPr>
              <a:t> αι. – 1</a:t>
            </a:r>
            <a:r>
              <a:rPr lang="el-GR" baseline="30000" dirty="0">
                <a:solidFill>
                  <a:schemeClr val="bg1"/>
                </a:solidFill>
                <a:latin typeface="Times New Roman" pitchFamily="18" charset="0"/>
                <a:ea typeface="Calibri" pitchFamily="34" charset="0"/>
                <a:cs typeface="Times New Roman" pitchFamily="18" charset="0"/>
              </a:rPr>
              <a:t>ος</a:t>
            </a:r>
            <a:r>
              <a:rPr lang="el-GR" dirty="0">
                <a:solidFill>
                  <a:schemeClr val="bg1"/>
                </a:solidFill>
                <a:latin typeface="Times New Roman" pitchFamily="18" charset="0"/>
                <a:ea typeface="Calibri" pitchFamily="34" charset="0"/>
                <a:cs typeface="Times New Roman" pitchFamily="18" charset="0"/>
              </a:rPr>
              <a:t> μΧ αι.).</a:t>
            </a:r>
          </a:p>
        </p:txBody>
      </p:sp>
      <p:sp>
        <p:nvSpPr>
          <p:cNvPr id="6" name="Rectangle 5"/>
          <p:cNvSpPr>
            <a:spLocks noChangeArrowheads="1"/>
          </p:cNvSpPr>
          <p:nvPr/>
        </p:nvSpPr>
        <p:spPr bwMode="auto">
          <a:xfrm>
            <a:off x="609600" y="2714625"/>
            <a:ext cx="4868863" cy="400050"/>
          </a:xfrm>
          <a:prstGeom prst="rect">
            <a:avLst/>
          </a:prstGeom>
          <a:noFill/>
          <a:ln>
            <a:noFill/>
          </a:ln>
          <a:effectLst/>
          <a:extLst/>
        </p:spPr>
        <p:txBody>
          <a:bodyPr anchor="ctr">
            <a:spAutoFit/>
          </a:bodyPr>
          <a:lstStyle/>
          <a:p>
            <a:pPr marL="363538" indent="-363538" defTabSz="914400" eaLnBrk="0" hangingPunct="0">
              <a:buFontTx/>
              <a:buChar char="•"/>
              <a:defRPr/>
            </a:pPr>
            <a:r>
              <a:rPr lang="el-GR" altLang="el-GR" sz="2000" b="1" u="sng" dirty="0">
                <a:solidFill>
                  <a:schemeClr val="accent1"/>
                </a:solidFill>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Ιστορικά - Βιογραφικά </a:t>
            </a:r>
            <a:r>
              <a:rPr lang="el-GR" altLang="el-GR" sz="2000" b="1" u="sng" dirty="0" smtClean="0">
                <a:solidFill>
                  <a:schemeClr val="accent1"/>
                </a:solidFill>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Στοιχεία</a:t>
            </a:r>
            <a:endParaRPr lang="el-GR" altLang="el-GR" u="sng" dirty="0">
              <a:solidFill>
                <a:schemeClr val="bg1"/>
              </a:solidFill>
              <a:uFill>
                <a:solidFill>
                  <a:srgbClr val="FF0000"/>
                </a:solidFill>
              </a:uFill>
              <a:latin typeface="Arial" panose="020B0604020202020204" pitchFamily="34" charset="0"/>
              <a:cs typeface="+mn-cs"/>
            </a:endParaRPr>
          </a:p>
        </p:txBody>
      </p:sp>
      <p:pic>
        <p:nvPicPr>
          <p:cNvPr id="21507" name="6 - Θέση περιεχομένου" descr="image014.jpg"/>
          <p:cNvPicPr>
            <a:picLocks noGrp="1" noChangeAspect="1" noChangeArrowheads="1"/>
          </p:cNvPicPr>
          <p:nvPr/>
        </p:nvPicPr>
        <p:blipFill>
          <a:blip r:embed="rId2"/>
          <a:srcRect/>
          <a:stretch>
            <a:fillRect/>
          </a:stretch>
        </p:blipFill>
        <p:spPr bwMode="auto">
          <a:xfrm>
            <a:off x="9648825" y="3114675"/>
            <a:ext cx="1738313" cy="2432050"/>
          </a:xfrm>
          <a:prstGeom prst="rect">
            <a:avLst/>
          </a:prstGeom>
          <a:noFill/>
          <a:ln w="9525">
            <a:noFill/>
            <a:miter lim="800000"/>
            <a:headEnd/>
            <a:tailEnd/>
          </a:ln>
        </p:spPr>
      </p:pic>
      <p:sp>
        <p:nvSpPr>
          <p:cNvPr id="21508" name="Rectangle 6"/>
          <p:cNvSpPr>
            <a:spLocks noChangeArrowheads="1"/>
          </p:cNvSpPr>
          <p:nvPr/>
        </p:nvSpPr>
        <p:spPr bwMode="auto">
          <a:xfrm>
            <a:off x="941388" y="3114675"/>
            <a:ext cx="8707437" cy="2247900"/>
          </a:xfrm>
          <a:prstGeom prst="rect">
            <a:avLst/>
          </a:prstGeom>
          <a:noFill/>
          <a:ln w="9525">
            <a:noFill/>
            <a:miter lim="800000"/>
            <a:headEnd/>
            <a:tailEnd/>
          </a:ln>
        </p:spPr>
        <p:txBody>
          <a:bodyPr anchor="ctr">
            <a:spAutoFit/>
          </a:bodyPr>
          <a:lstStyle/>
          <a:p>
            <a:pPr defTabSz="914400" eaLnBrk="0" hangingPunct="0"/>
            <a:r>
              <a:rPr lang="el-GR" altLang="el-GR" sz="1200" dirty="0">
                <a:latin typeface="Times New Roman" pitchFamily="18" charset="0"/>
                <a:ea typeface="Calibri" pitchFamily="34" charset="0"/>
                <a:cs typeface="Times New Roman" pitchFamily="18" charset="0"/>
              </a:rPr>
              <a:t> </a:t>
            </a:r>
            <a:r>
              <a:rPr lang="el-GR" altLang="el-GR" sz="2000" dirty="0">
                <a:solidFill>
                  <a:schemeClr val="bg1"/>
                </a:solidFill>
                <a:latin typeface="Times New Roman" pitchFamily="18" charset="0"/>
                <a:ea typeface="Calibri" pitchFamily="34" charset="0"/>
                <a:cs typeface="Times New Roman" pitchFamily="18" charset="0"/>
              </a:rPr>
              <a:t>Ο Ήρων ο Αλεξανδρεύς ή </a:t>
            </a:r>
            <a:r>
              <a:rPr lang="el-GR" altLang="el-GR" sz="2000" dirty="0" err="1">
                <a:solidFill>
                  <a:schemeClr val="bg1"/>
                </a:solidFill>
                <a:latin typeface="Times New Roman" pitchFamily="18" charset="0"/>
                <a:ea typeface="Calibri" pitchFamily="34" charset="0"/>
                <a:cs typeface="Times New Roman" pitchFamily="18" charset="0"/>
              </a:rPr>
              <a:t>Αλεξανδρέας</a:t>
            </a:r>
            <a:r>
              <a:rPr lang="el-GR" altLang="el-GR" sz="2000" dirty="0">
                <a:solidFill>
                  <a:schemeClr val="bg1"/>
                </a:solidFill>
                <a:latin typeface="Times New Roman" pitchFamily="18" charset="0"/>
                <a:ea typeface="Calibri" pitchFamily="34" charset="0"/>
                <a:cs typeface="Times New Roman" pitchFamily="18" charset="0"/>
              </a:rPr>
              <a:t> όπως ήταν γνωστός, ήταν από τους πιο γνωστούς μηχανικούς και μαθηματικούς της ελληνιστικής περιόδου.</a:t>
            </a:r>
          </a:p>
          <a:p>
            <a:pPr defTabSz="914400" eaLnBrk="0" hangingPunct="0"/>
            <a:r>
              <a:rPr lang="el-GR" altLang="el-GR" sz="2000" dirty="0">
                <a:solidFill>
                  <a:schemeClr val="bg1"/>
                </a:solidFill>
                <a:latin typeface="Times New Roman" pitchFamily="18" charset="0"/>
                <a:ea typeface="Calibri" pitchFamily="34" charset="0"/>
                <a:cs typeface="Times New Roman" pitchFamily="18" charset="0"/>
              </a:rPr>
              <a:t>Γεννήθηκε στην Αλεξάνδρεια και έδρασε στην Αίγυπτο. Το πότε έζησε δεν το γνωρίζουμε ακριβώς γιατί ο ίδιος πουθενά στα συγγράμματά του δεν παρέχει κάποια διευκρίνιση. Πολλοί ιστορικοί προσπάθησαν να απαντήσουν σε αυτό το ερώτημα, όμως οι απαντήσεις τους περισσότερο διαφωνούν παρά συμφωνούν. Υπολογίζεται πάντως ότι έζησε τον 1ο αιώνα μ.Χ.</a:t>
            </a:r>
            <a:r>
              <a:rPr lang="el-GR" altLang="el-GR" sz="2000" dirty="0">
                <a:latin typeface="Times New Roman" pitchFamily="18" charset="0"/>
                <a:ea typeface="Calibri" pitchFamily="34" charset="0"/>
                <a:cs typeface="Times New Roman" pitchFamily="18"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Ορθογώνιο 2"/>
          <p:cNvSpPr>
            <a:spLocks noChangeArrowheads="1"/>
          </p:cNvSpPr>
          <p:nvPr/>
        </p:nvSpPr>
        <p:spPr bwMode="auto">
          <a:xfrm>
            <a:off x="1102659" y="1412875"/>
            <a:ext cx="9358966" cy="4621213"/>
          </a:xfrm>
          <a:prstGeom prst="rect">
            <a:avLst/>
          </a:prstGeom>
          <a:noFill/>
          <a:ln w="9525">
            <a:noFill/>
            <a:miter lim="800000"/>
            <a:headEnd/>
            <a:tailEnd/>
          </a:ln>
        </p:spPr>
        <p:txBody>
          <a:bodyPr wrap="square">
            <a:spAutoFit/>
          </a:bodyPr>
          <a:lstStyle/>
          <a:p>
            <a:pPr algn="just">
              <a:lnSpc>
                <a:spcPct val="107000"/>
              </a:lnSpc>
            </a:pPr>
            <a:r>
              <a:rPr lang="el-GR" dirty="0">
                <a:solidFill>
                  <a:schemeClr val="bg1"/>
                </a:solidFill>
                <a:latin typeface="Times New Roman" pitchFamily="18" charset="0"/>
                <a:ea typeface="Calibri" pitchFamily="34" charset="0"/>
                <a:cs typeface="Times New Roman" pitchFamily="18" charset="0"/>
              </a:rPr>
              <a:t>Ο Ήρων είναι ο πρώτος επιστήμονας της αρχαιότητας που κατάφερε να συνδυάσει συστηματικά τη θεωρία με την πράξη και γι’ αυτό θεωρείται ο θεμελιωτής των τεχνικών επιστημών και ένας από τους πιο σημαντικούς φυσικούς, μηχανικούς και μαθηματικούς της αρχαιότητας. Υπήρξε διευθυντής του περίφημου </a:t>
            </a:r>
            <a:r>
              <a:rPr lang="el-GR" dirty="0">
                <a:solidFill>
                  <a:srgbClr val="FF0000"/>
                </a:solidFill>
                <a:latin typeface="Times New Roman" pitchFamily="18" charset="0"/>
                <a:ea typeface="Calibri" pitchFamily="34" charset="0"/>
                <a:cs typeface="Times New Roman" pitchFamily="18" charset="0"/>
              </a:rPr>
              <a:t>Μουσείου της Αλεξάνδρειας</a:t>
            </a:r>
            <a:r>
              <a:rPr lang="el-GR" dirty="0">
                <a:solidFill>
                  <a:schemeClr val="bg1"/>
                </a:solidFill>
                <a:latin typeface="Times New Roman" pitchFamily="18" charset="0"/>
                <a:ea typeface="Calibri" pitchFamily="34" charset="0"/>
                <a:cs typeface="Times New Roman" pitchFamily="18" charset="0"/>
              </a:rPr>
              <a:t>, ενός επιστημονικού κέντρου εφάμιλλου με τα σημερινά πολυτεχνεία.</a:t>
            </a:r>
          </a:p>
          <a:p>
            <a:pPr algn="just"/>
            <a:r>
              <a:rPr lang="el-GR" dirty="0">
                <a:solidFill>
                  <a:schemeClr val="bg1"/>
                </a:solidFill>
                <a:latin typeface="Times New Roman" pitchFamily="18" charset="0"/>
                <a:ea typeface="Calibri" pitchFamily="34" charset="0"/>
                <a:cs typeface="Times New Roman" pitchFamily="18" charset="0"/>
              </a:rPr>
              <a:t>Το συγγραφικό έργο του Ήρωνος είναι τεράστιο και πολύπλευρο. Περιλαμβάνει περίπου 16 πραγματείες από τις οποίες οι 10 έχουν διασωθεί ολόκληρες, 3 υπάρχουν σε αποσπάσματα ενώ 3 δεν διασώθηκαν.</a:t>
            </a:r>
          </a:p>
          <a:p>
            <a:pPr algn="just"/>
            <a:r>
              <a:rPr lang="el-GR" dirty="0">
                <a:solidFill>
                  <a:schemeClr val="bg1"/>
                </a:solidFill>
                <a:latin typeface="Times New Roman" pitchFamily="18" charset="0"/>
                <a:ea typeface="Calibri" pitchFamily="34" charset="0"/>
                <a:cs typeface="Times New Roman" pitchFamily="18" charset="0"/>
              </a:rPr>
              <a:t>Είναι σημαντικό ότι έχουν διασωθεί τα σπουδαιότερα έργα του όπως </a:t>
            </a:r>
            <a:r>
              <a:rPr lang="el-GR" i="1" dirty="0">
                <a:solidFill>
                  <a:schemeClr val="accent2"/>
                </a:solidFill>
                <a:latin typeface="Times New Roman" pitchFamily="18" charset="0"/>
                <a:ea typeface="Calibri" pitchFamily="34" charset="0"/>
                <a:cs typeface="Times New Roman" pitchFamily="18" charset="0"/>
              </a:rPr>
              <a:t>Πνευματικά</a:t>
            </a:r>
            <a:r>
              <a:rPr lang="el-GR" dirty="0">
                <a:solidFill>
                  <a:schemeClr val="accent1"/>
                </a:solidFill>
                <a:latin typeface="Times New Roman" pitchFamily="18" charset="0"/>
                <a:ea typeface="Calibri" pitchFamily="34" charset="0"/>
                <a:cs typeface="Times New Roman" pitchFamily="18" charset="0"/>
              </a:rPr>
              <a:t>, </a:t>
            </a:r>
            <a:r>
              <a:rPr lang="el-GR" i="1" dirty="0">
                <a:solidFill>
                  <a:schemeClr val="accent2"/>
                </a:solidFill>
                <a:latin typeface="Times New Roman" pitchFamily="18" charset="0"/>
                <a:ea typeface="Calibri" pitchFamily="34" charset="0"/>
                <a:cs typeface="Times New Roman" pitchFamily="18" charset="0"/>
              </a:rPr>
              <a:t>Μηχανική</a:t>
            </a:r>
            <a:r>
              <a:rPr lang="el-GR" dirty="0">
                <a:solidFill>
                  <a:schemeClr val="accent2"/>
                </a:solidFill>
                <a:latin typeface="Times New Roman" pitchFamily="18" charset="0"/>
                <a:ea typeface="Calibri" pitchFamily="34" charset="0"/>
                <a:cs typeface="Times New Roman" pitchFamily="18" charset="0"/>
              </a:rPr>
              <a:t>, </a:t>
            </a:r>
            <a:r>
              <a:rPr lang="el-GR" i="1" dirty="0">
                <a:solidFill>
                  <a:schemeClr val="accent2"/>
                </a:solidFill>
                <a:latin typeface="Times New Roman" pitchFamily="18" charset="0"/>
                <a:ea typeface="Calibri" pitchFamily="34" charset="0"/>
                <a:cs typeface="Times New Roman" pitchFamily="18" charset="0"/>
              </a:rPr>
              <a:t>Περί </a:t>
            </a:r>
            <a:r>
              <a:rPr lang="el-GR" i="1" dirty="0" err="1">
                <a:solidFill>
                  <a:schemeClr val="accent2"/>
                </a:solidFill>
                <a:latin typeface="Times New Roman" pitchFamily="18" charset="0"/>
                <a:ea typeface="Calibri" pitchFamily="34" charset="0"/>
                <a:cs typeface="Times New Roman" pitchFamily="18" charset="0"/>
              </a:rPr>
              <a:t>Αυτοματοποιητικής</a:t>
            </a:r>
            <a:r>
              <a:rPr lang="el-GR" dirty="0">
                <a:solidFill>
                  <a:schemeClr val="accent2"/>
                </a:solidFill>
                <a:latin typeface="Times New Roman" pitchFamily="18" charset="0"/>
                <a:ea typeface="Calibri" pitchFamily="34" charset="0"/>
                <a:cs typeface="Times New Roman" pitchFamily="18" charset="0"/>
              </a:rPr>
              <a:t>, </a:t>
            </a:r>
            <a:r>
              <a:rPr lang="el-GR" i="1" dirty="0">
                <a:solidFill>
                  <a:schemeClr val="accent2"/>
                </a:solidFill>
                <a:latin typeface="Times New Roman" pitchFamily="18" charset="0"/>
                <a:ea typeface="Calibri" pitchFamily="34" charset="0"/>
                <a:cs typeface="Times New Roman" pitchFamily="18" charset="0"/>
              </a:rPr>
              <a:t>Κατοπτρικά</a:t>
            </a:r>
            <a:r>
              <a:rPr lang="el-GR" dirty="0">
                <a:solidFill>
                  <a:schemeClr val="accent2"/>
                </a:solidFill>
                <a:latin typeface="Times New Roman" pitchFamily="18" charset="0"/>
                <a:ea typeface="Calibri" pitchFamily="34" charset="0"/>
                <a:cs typeface="Times New Roman" pitchFamily="18" charset="0"/>
              </a:rPr>
              <a:t>, </a:t>
            </a:r>
            <a:r>
              <a:rPr lang="el-GR" i="1" dirty="0">
                <a:solidFill>
                  <a:schemeClr val="accent2"/>
                </a:solidFill>
                <a:latin typeface="Times New Roman" pitchFamily="18" charset="0"/>
                <a:ea typeface="Calibri" pitchFamily="34" charset="0"/>
                <a:cs typeface="Times New Roman" pitchFamily="18" charset="0"/>
              </a:rPr>
              <a:t>Μετρικά</a:t>
            </a:r>
            <a:r>
              <a:rPr lang="el-GR" dirty="0">
                <a:solidFill>
                  <a:schemeClr val="accent2"/>
                </a:solidFill>
                <a:latin typeface="Times New Roman" pitchFamily="18" charset="0"/>
                <a:ea typeface="Calibri" pitchFamily="34" charset="0"/>
                <a:cs typeface="Times New Roman" pitchFamily="18" charset="0"/>
              </a:rPr>
              <a:t>, </a:t>
            </a:r>
            <a:r>
              <a:rPr lang="el-GR" i="1" dirty="0">
                <a:solidFill>
                  <a:schemeClr val="accent2"/>
                </a:solidFill>
                <a:latin typeface="Times New Roman" pitchFamily="18" charset="0"/>
                <a:ea typeface="Calibri" pitchFamily="34" charset="0"/>
                <a:cs typeface="Times New Roman" pitchFamily="18" charset="0"/>
              </a:rPr>
              <a:t>Περί διόπτρας, </a:t>
            </a:r>
            <a:r>
              <a:rPr lang="el-GR" i="1" dirty="0" err="1">
                <a:solidFill>
                  <a:schemeClr val="accent2"/>
                </a:solidFill>
                <a:latin typeface="Times New Roman" pitchFamily="18" charset="0"/>
                <a:ea typeface="Calibri" pitchFamily="34" charset="0"/>
                <a:cs typeface="Times New Roman" pitchFamily="18" charset="0"/>
              </a:rPr>
              <a:t>Χειροβαλλίστρας</a:t>
            </a:r>
            <a:r>
              <a:rPr lang="el-GR" i="1" dirty="0">
                <a:solidFill>
                  <a:schemeClr val="accent2"/>
                </a:solidFill>
                <a:latin typeface="Times New Roman" pitchFamily="18" charset="0"/>
                <a:ea typeface="Calibri" pitchFamily="34" charset="0"/>
                <a:cs typeface="Times New Roman" pitchFamily="18" charset="0"/>
              </a:rPr>
              <a:t> κατασκευή και συμμετρία</a:t>
            </a:r>
            <a:r>
              <a:rPr lang="el-GR" dirty="0">
                <a:solidFill>
                  <a:schemeClr val="accent2"/>
                </a:solidFill>
                <a:latin typeface="Times New Roman" pitchFamily="18" charset="0"/>
                <a:ea typeface="Calibri" pitchFamily="34" charset="0"/>
                <a:cs typeface="Times New Roman" pitchFamily="18" charset="0"/>
              </a:rPr>
              <a:t>, </a:t>
            </a:r>
            <a:r>
              <a:rPr lang="el-GR" i="1" dirty="0" err="1">
                <a:solidFill>
                  <a:schemeClr val="accent2"/>
                </a:solidFill>
                <a:latin typeface="Times New Roman" pitchFamily="18" charset="0"/>
                <a:ea typeface="Calibri" pitchFamily="34" charset="0"/>
                <a:cs typeface="Times New Roman" pitchFamily="18" charset="0"/>
              </a:rPr>
              <a:t>Βελοποιϊκά</a:t>
            </a:r>
            <a:r>
              <a:rPr lang="el-GR" dirty="0">
                <a:solidFill>
                  <a:schemeClr val="accent2"/>
                </a:solidFill>
                <a:latin typeface="Times New Roman" pitchFamily="18" charset="0"/>
                <a:ea typeface="Calibri" pitchFamily="34" charset="0"/>
                <a:cs typeface="Times New Roman" pitchFamily="18" charset="0"/>
              </a:rPr>
              <a:t> και </a:t>
            </a:r>
            <a:r>
              <a:rPr lang="el-GR" i="1" dirty="0">
                <a:solidFill>
                  <a:schemeClr val="accent2"/>
                </a:solidFill>
                <a:latin typeface="Times New Roman" pitchFamily="18" charset="0"/>
                <a:ea typeface="Calibri" pitchFamily="34" charset="0"/>
                <a:cs typeface="Times New Roman" pitchFamily="18" charset="0"/>
              </a:rPr>
              <a:t>Γεωμετρικά</a:t>
            </a:r>
            <a:r>
              <a:rPr lang="el-GR" dirty="0">
                <a:solidFill>
                  <a:schemeClr val="bg1"/>
                </a:solidFill>
                <a:latin typeface="Times New Roman" pitchFamily="18" charset="0"/>
                <a:ea typeface="Calibri" pitchFamily="34" charset="0"/>
                <a:cs typeface="Times New Roman" pitchFamily="18" charset="0"/>
              </a:rPr>
              <a:t>.</a:t>
            </a:r>
          </a:p>
          <a:p>
            <a:pPr algn="just"/>
            <a:r>
              <a:rPr lang="el-GR" dirty="0">
                <a:solidFill>
                  <a:schemeClr val="bg1"/>
                </a:solidFill>
                <a:latin typeface="Times New Roman" pitchFamily="18" charset="0"/>
                <a:ea typeface="Calibri" pitchFamily="34" charset="0"/>
                <a:cs typeface="Times New Roman" pitchFamily="18" charset="0"/>
              </a:rPr>
              <a:t>Συνδυάζοντας άριστα τη θεωρία με την πράξη κατασκεύασε πλήθος μηχανισμών φυσικής, αυτόματα μηχανήματα για το θέατρο και τους ναούς, υδραυλικά ρολόγια, την περίφημη </a:t>
            </a:r>
            <a:r>
              <a:rPr lang="el-GR" dirty="0">
                <a:solidFill>
                  <a:srgbClr val="002060"/>
                </a:solidFill>
                <a:latin typeface="Times New Roman" pitchFamily="18" charset="0"/>
                <a:ea typeface="Calibri" pitchFamily="34" charset="0"/>
                <a:cs typeface="Times New Roman" pitchFamily="18" charset="0"/>
              </a:rPr>
              <a:t>«Κρήνη του Ήρωνα» </a:t>
            </a:r>
            <a:r>
              <a:rPr lang="el-GR" dirty="0">
                <a:solidFill>
                  <a:schemeClr val="bg1"/>
                </a:solidFill>
                <a:latin typeface="Times New Roman" pitchFamily="18" charset="0"/>
                <a:ea typeface="Calibri" pitchFamily="34" charset="0"/>
                <a:cs typeface="Times New Roman" pitchFamily="18" charset="0"/>
              </a:rPr>
              <a:t>και μεταξύ άλλων εφεύρε τη γνωστή </a:t>
            </a:r>
            <a:r>
              <a:rPr lang="el-GR" dirty="0">
                <a:solidFill>
                  <a:srgbClr val="002060"/>
                </a:solidFill>
                <a:latin typeface="Times New Roman" pitchFamily="18" charset="0"/>
                <a:ea typeface="Calibri" pitchFamily="34" charset="0"/>
                <a:cs typeface="Times New Roman" pitchFamily="18" charset="0"/>
              </a:rPr>
              <a:t>«Αιόλου πύλη», </a:t>
            </a:r>
            <a:r>
              <a:rPr lang="el-GR" dirty="0">
                <a:solidFill>
                  <a:schemeClr val="bg1"/>
                </a:solidFill>
                <a:latin typeface="Times New Roman" pitchFamily="18" charset="0"/>
                <a:ea typeface="Calibri" pitchFamily="34" charset="0"/>
                <a:cs typeface="Times New Roman" pitchFamily="18" charset="0"/>
              </a:rPr>
              <a:t>την πρώτη μηχανή που κινούνταν με ατμό (ατμομηχανή).</a:t>
            </a:r>
          </a:p>
          <a:p>
            <a:endParaRPr lang="el-GR" dirty="0">
              <a:solidFill>
                <a:schemeClr val="bg1"/>
              </a:solidFill>
              <a:latin typeface="Times New Roman" pitchFamily="18" charset="0"/>
              <a:ea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88894" y="954306"/>
            <a:ext cx="9861177" cy="646331"/>
          </a:xfrm>
          <a:prstGeom prst="rect">
            <a:avLst/>
          </a:prstGeom>
        </p:spPr>
        <p:txBody>
          <a:bodyPr wrap="square">
            <a:spAutoFit/>
          </a:bodyPr>
          <a:lstStyle/>
          <a:p>
            <a:pPr marL="285750" indent="-17463"/>
            <a:r>
              <a:rPr lang="el-GR" dirty="0" smtClean="0">
                <a:solidFill>
                  <a:schemeClr val="bg1"/>
                </a:solidFill>
                <a:latin typeface="Times New Roman" pitchFamily="18" charset="0"/>
                <a:ea typeface="Calibri" pitchFamily="34" charset="0"/>
                <a:cs typeface="Times New Roman" pitchFamily="18" charset="0"/>
              </a:rPr>
              <a:t>Πριν προχωρήσουμε στην παράθεση των αρχαίων κειμένων παραθέτουμε </a:t>
            </a:r>
            <a:r>
              <a:rPr lang="el-GR" dirty="0">
                <a:solidFill>
                  <a:schemeClr val="bg1"/>
                </a:solidFill>
                <a:latin typeface="Times New Roman" pitchFamily="18" charset="0"/>
                <a:ea typeface="Calibri" pitchFamily="34" charset="0"/>
                <a:cs typeface="Times New Roman" pitchFamily="18" charset="0"/>
              </a:rPr>
              <a:t>τους αριθμούς </a:t>
            </a:r>
            <a:r>
              <a:rPr lang="el-GR" dirty="0" smtClean="0">
                <a:solidFill>
                  <a:schemeClr val="bg1"/>
                </a:solidFill>
                <a:latin typeface="Times New Roman" pitchFamily="18" charset="0"/>
                <a:ea typeface="Calibri" pitchFamily="34" charset="0"/>
                <a:cs typeface="Times New Roman" pitchFamily="18" charset="0"/>
              </a:rPr>
              <a:t>που αναφέρονται σε αυτά </a:t>
            </a:r>
            <a:r>
              <a:rPr lang="el-GR" dirty="0">
                <a:solidFill>
                  <a:schemeClr val="bg1"/>
                </a:solidFill>
                <a:latin typeface="Times New Roman" pitchFamily="18" charset="0"/>
                <a:ea typeface="Calibri" pitchFamily="34" charset="0"/>
                <a:cs typeface="Times New Roman" pitchFamily="18" charset="0"/>
              </a:rPr>
              <a:t>(με σειρά εμφανίσεως στα δύο κείμενα):</a:t>
            </a:r>
          </a:p>
        </p:txBody>
      </p:sp>
      <p:pic>
        <p:nvPicPr>
          <p:cNvPr id="3" name="Εικόνα 39"/>
          <p:cNvPicPr>
            <a:picLocks noChangeAspect="1"/>
          </p:cNvPicPr>
          <p:nvPr/>
        </p:nvPicPr>
        <p:blipFill>
          <a:blip r:embed="rId2"/>
          <a:srcRect/>
          <a:stretch>
            <a:fillRect/>
          </a:stretch>
        </p:blipFill>
        <p:spPr bwMode="auto">
          <a:xfrm>
            <a:off x="788894" y="1600637"/>
            <a:ext cx="10060734" cy="1449388"/>
          </a:xfrm>
          <a:prstGeom prst="rect">
            <a:avLst/>
          </a:prstGeom>
          <a:noFill/>
          <a:ln w="9525">
            <a:noFill/>
            <a:miter lim="800000"/>
            <a:headEnd/>
            <a:tailEnd/>
          </a:ln>
        </p:spPr>
      </p:pic>
    </p:spTree>
    <p:extLst>
      <p:ext uri="{BB962C8B-B14F-4D97-AF65-F5344CB8AC3E}">
        <p14:creationId xmlns:p14="http://schemas.microsoft.com/office/powerpoint/2010/main" val="1045885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93713" y="500063"/>
            <a:ext cx="11218862" cy="1412875"/>
          </a:xfrm>
          <a:prstGeom prst="rect">
            <a:avLst/>
          </a:prstGeom>
        </p:spPr>
        <p:txBody>
          <a:bodyPr>
            <a:spAutoFit/>
          </a:bodyPr>
          <a:lstStyle/>
          <a:p>
            <a:pPr marL="285750" indent="-285750" fontAlgn="auto">
              <a:lnSpc>
                <a:spcPct val="107000"/>
              </a:lnSpc>
              <a:spcBef>
                <a:spcPts val="0"/>
              </a:spcBef>
              <a:spcAft>
                <a:spcPts val="300"/>
              </a:spcAft>
              <a:buFont typeface="Arial" panose="020B0604020202020204" pitchFamily="34" charset="0"/>
              <a:buChar char="•"/>
              <a:defRPr/>
            </a:pPr>
            <a:r>
              <a:rPr lang="el-GR" sz="2000" b="1" u="heavy" dirty="0">
                <a:solidFill>
                  <a:schemeClr val="accent1">
                    <a:lumMod val="60000"/>
                    <a:lumOff val="40000"/>
                  </a:schemeClr>
                </a:solidFill>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Εύρεση του εμβαδού τριγώνου</a:t>
            </a:r>
          </a:p>
          <a:p>
            <a:pPr marL="268288" fontAlgn="auto">
              <a:lnSpc>
                <a:spcPct val="107000"/>
              </a:lnSpc>
              <a:spcBef>
                <a:spcPts val="0"/>
              </a:spcBef>
              <a:spcAft>
                <a:spcPts val="0"/>
              </a:spcAft>
              <a:defRPr/>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Ο Ήρων περιγράφει, με τη βοήθεια αριθμητικού παραδείγματος, τη διαδικασία εύρεσης του εμβαδού του τριγώνου με πλευρές 7, 8 και 9 μονάδες. Ας δούμε πως:</a:t>
            </a:r>
          </a:p>
          <a:p>
            <a:pPr marL="450215" indent="-269875" fontAlgn="auto">
              <a:lnSpc>
                <a:spcPct val="107000"/>
              </a:lnSpc>
              <a:spcBef>
                <a:spcPts val="600"/>
              </a:spcBef>
              <a:spcAft>
                <a:spcPts val="300"/>
              </a:spcAft>
              <a:defRPr/>
            </a:pPr>
            <a:r>
              <a:rPr lang="el-GR"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α)	Το αρχαίο κείμενο για τους υπολογισμούς και η μετάφρασή </a:t>
            </a:r>
            <a:r>
              <a:rPr lang="el-GR" b="1" dirty="0" smtClean="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του</a:t>
            </a:r>
            <a:endParaRPr lang="el-GR" dirty="0">
              <a:solidFill>
                <a:schemeClr val="bg1"/>
              </a:solidFill>
              <a:latin typeface="Times New Roman" panose="02020603050405020304" pitchFamily="18" charset="0"/>
              <a:cs typeface="Times New Roman" panose="02020603050405020304" pitchFamily="18" charset="0"/>
            </a:endParaRPr>
          </a:p>
        </p:txBody>
      </p:sp>
      <p:pic>
        <p:nvPicPr>
          <p:cNvPr id="29698" name="Εικόνα 2"/>
          <p:cNvPicPr>
            <a:picLocks noChangeAspect="1"/>
          </p:cNvPicPr>
          <p:nvPr/>
        </p:nvPicPr>
        <p:blipFill>
          <a:blip r:embed="rId2"/>
          <a:srcRect b="8279"/>
          <a:stretch>
            <a:fillRect/>
          </a:stretch>
        </p:blipFill>
        <p:spPr bwMode="auto">
          <a:xfrm>
            <a:off x="1160463" y="1912938"/>
            <a:ext cx="8861425" cy="4764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28688" y="533400"/>
            <a:ext cx="10174287" cy="704850"/>
          </a:xfrm>
          <a:prstGeom prst="rect">
            <a:avLst/>
          </a:prstGeom>
        </p:spPr>
        <p:txBody>
          <a:bodyPr>
            <a:spAutoFit/>
          </a:bodyPr>
          <a:lstStyle/>
          <a:p>
            <a:pPr marL="269875" indent="-269875" fontAlgn="auto">
              <a:lnSpc>
                <a:spcPct val="107000"/>
              </a:lnSpc>
              <a:spcBef>
                <a:spcPts val="900"/>
              </a:spcBef>
              <a:spcAft>
                <a:spcPts val="300"/>
              </a:spcAft>
              <a:defRPr/>
            </a:pPr>
            <a:r>
              <a:rPr lang="el-GR"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β)	Εφαρμογή των οδηγιών του κειμένου για την εύρεση του εμβαδού τριγώνου.</a:t>
            </a:r>
          </a:p>
          <a:p>
            <a:pPr marL="261938" fontAlgn="auto">
              <a:spcBef>
                <a:spcPts val="0"/>
              </a:spcBef>
              <a:spcAft>
                <a:spcPts val="0"/>
              </a:spcAft>
              <a:defRPr/>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Ακολουθούμε τις οδηγίες του Ήρωνος για την εύρεση του εμβαδού και καταστρώνουμε τον πίνακα :</a:t>
            </a:r>
            <a:endParaRPr lang="el-GR"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Πίνακας 2"/>
          <p:cNvGraphicFramePr>
            <a:graphicFrameLocks noGrp="1"/>
          </p:cNvGraphicFramePr>
          <p:nvPr/>
        </p:nvGraphicFramePr>
        <p:xfrm>
          <a:off x="928688" y="1397000"/>
          <a:ext cx="10174515" cy="3866102"/>
        </p:xfrm>
        <a:graphic>
          <a:graphicData uri="http://schemas.openxmlformats.org/drawingml/2006/table">
            <a:tbl>
              <a:tblPr firstRow="1" firstCol="1" bandRow="1"/>
              <a:tblGrid>
                <a:gridCol w="5341258"/>
                <a:gridCol w="4833257"/>
              </a:tblGrid>
              <a:tr h="515582">
                <a:tc>
                  <a:txBody>
                    <a:bodyPr/>
                    <a:lstStyle/>
                    <a:p>
                      <a:pPr marL="457200" algn="ctr">
                        <a:lnSpc>
                          <a:spcPct val="107000"/>
                        </a:lnSpc>
                        <a:spcAft>
                          <a:spcPts val="0"/>
                        </a:spcAft>
                      </a:pPr>
                      <a:r>
                        <a:rPr lang="el-G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Οδηγία κειμένου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l-G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Εφαρμογή της οδηγίας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972">
                <a:tc>
                  <a:txBody>
                    <a:bodyPr/>
                    <a:lstStyle/>
                    <a:p>
                      <a:pPr marL="87313" indent="0">
                        <a:lnSpc>
                          <a:spcPct val="107000"/>
                        </a:lnSpc>
                        <a:spcAft>
                          <a:spcPts val="0"/>
                        </a:spcAft>
                      </a:pP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Έστω τρίγωνο με πλευρές 7, 8 και 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1938" indent="0">
                        <a:lnSpc>
                          <a:spcPct val="107000"/>
                        </a:lnSpc>
                        <a:spcAft>
                          <a:spcPts val="0"/>
                        </a:spcAft>
                      </a:pP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Θεωρούμε το τρίγωνο με πλευρές 7, 8 και 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91">
                <a:tc>
                  <a:txBody>
                    <a:bodyPr/>
                    <a:lstStyle/>
                    <a:p>
                      <a:pPr marL="87313" indent="0">
                        <a:lnSpc>
                          <a:spcPct val="107000"/>
                        </a:lnSpc>
                        <a:spcAft>
                          <a:spcPts val="0"/>
                        </a:spcAft>
                      </a:pPr>
                      <a:r>
                        <a:rPr lang="el-GR" sz="18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Πρόσθεσε το 7, το 8 και το 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7 + 8 + 9 = 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91">
                <a:tc>
                  <a:txBody>
                    <a:bodyPr/>
                    <a:lstStyle/>
                    <a:p>
                      <a:pPr marL="87313" indent="0">
                        <a:lnSpc>
                          <a:spcPct val="107000"/>
                        </a:lnSpc>
                        <a:spcAft>
                          <a:spcPts val="0"/>
                        </a:spcAft>
                      </a:pPr>
                      <a:r>
                        <a:rPr lang="el-GR" sz="18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Πάρε το μισό του αθροίσματος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24 : 2 = 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91">
                <a:tc>
                  <a:txBody>
                    <a:bodyPr/>
                    <a:lstStyle/>
                    <a:p>
                      <a:pPr marL="87313" indent="0">
                        <a:lnSpc>
                          <a:spcPct val="107000"/>
                        </a:lnSpc>
                        <a:spcAft>
                          <a:spcPts val="0"/>
                        </a:spcAft>
                      </a:pPr>
                      <a:r>
                        <a:rPr lang="el-GR" sz="18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Αφαίρεσε από το 12 το 7 μένει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12 – 7 =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91">
                <a:tc>
                  <a:txBody>
                    <a:bodyPr/>
                    <a:lstStyle/>
                    <a:p>
                      <a:pPr marL="87313" indent="0">
                        <a:lnSpc>
                          <a:spcPct val="107000"/>
                        </a:lnSpc>
                        <a:spcAft>
                          <a:spcPts val="0"/>
                        </a:spcAft>
                      </a:pPr>
                      <a:r>
                        <a:rPr lang="el-GR" sz="18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Αφαίρεσε από το 12 το 8 μένει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12 – 8 =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91">
                <a:tc>
                  <a:txBody>
                    <a:bodyPr/>
                    <a:lstStyle/>
                    <a:p>
                      <a:pPr marL="87313" indent="0">
                        <a:lnSpc>
                          <a:spcPct val="107000"/>
                        </a:lnSpc>
                        <a:spcAft>
                          <a:spcPts val="0"/>
                        </a:spcAft>
                      </a:pPr>
                      <a:r>
                        <a:rPr lang="el-GR" sz="18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Αφαίρεσε από το 12 το 9 μένει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12 – 9 =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791">
                <a:tc>
                  <a:txBody>
                    <a:bodyPr/>
                    <a:lstStyle/>
                    <a:p>
                      <a:pPr marL="87313" indent="0">
                        <a:lnSpc>
                          <a:spcPct val="107000"/>
                        </a:lnSpc>
                        <a:spcAft>
                          <a:spcPts val="0"/>
                        </a:spcAft>
                      </a:pPr>
                      <a:r>
                        <a:rPr lang="el-GR" sz="18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Πολλαπλασίασε το 12 επί το 5 κάνει 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12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5 = 60</a:t>
                      </a:r>
                      <a:endPar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075">
                <a:tc>
                  <a:txBody>
                    <a:bodyPr/>
                    <a:lstStyle/>
                    <a:p>
                      <a:pPr marL="87313" indent="0">
                        <a:lnSpc>
                          <a:spcPct val="107000"/>
                        </a:lnSpc>
                        <a:spcAft>
                          <a:spcPts val="0"/>
                        </a:spcAft>
                      </a:pPr>
                      <a:r>
                        <a:rPr lang="el-GR" sz="18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Πολλαπλασίασε αυτά (τα 60) επί το 4 κάνει 240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60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950">
                <a:tc>
                  <a:txBody>
                    <a:bodyPr/>
                    <a:lstStyle/>
                    <a:p>
                      <a:pPr marL="87313" indent="0">
                        <a:lnSpc>
                          <a:spcPct val="107000"/>
                        </a:lnSpc>
                        <a:spcAft>
                          <a:spcPts val="0"/>
                        </a:spcAft>
                      </a:pPr>
                      <a:r>
                        <a:rPr lang="el-GR" sz="18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Πολλαπλασίασε αυτά (τα 240) επί το 3 κάνει 720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240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720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582">
                <a:tc>
                  <a:txBody>
                    <a:bodyPr/>
                    <a:lstStyle/>
                    <a:p>
                      <a:pPr marL="87313" indent="0">
                        <a:lnSpc>
                          <a:spcPct val="107000"/>
                        </a:lnSpc>
                        <a:spcAft>
                          <a:spcPts val="0"/>
                        </a:spcAft>
                      </a:pPr>
                      <a:r>
                        <a:rPr lang="el-GR" sz="18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Αυτών πάρε την πλευρά (τετραγωνική ρίζα) και είναι το εμβαδόν του τριγώνου.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endParaRPr lang="el-G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170" name="Object 26"/>
          <p:cNvGraphicFramePr>
            <a:graphicFrameLocks noChangeAspect="1"/>
          </p:cNvGraphicFramePr>
          <p:nvPr/>
        </p:nvGraphicFramePr>
        <p:xfrm>
          <a:off x="6805613" y="4656138"/>
          <a:ext cx="982662" cy="352425"/>
        </p:xfrm>
        <a:graphic>
          <a:graphicData uri="http://schemas.openxmlformats.org/presentationml/2006/ole">
            <mc:AlternateContent xmlns:mc="http://schemas.openxmlformats.org/markup-compatibility/2006">
              <mc:Choice xmlns:v="urn:schemas-microsoft-com:vml" Requires="v">
                <p:oleObj spid="_x0000_s6219" name="Equation" r:id="rId3" imgW="634725" imgH="228501" progId="">
                  <p:embed/>
                </p:oleObj>
              </mc:Choice>
              <mc:Fallback>
                <p:oleObj name="Equation" r:id="rId3" imgW="634725" imgH="228501" progId="">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5613" y="4656138"/>
                        <a:ext cx="982662"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34975" y="614363"/>
            <a:ext cx="10987088" cy="1368323"/>
          </a:xfrm>
          <a:prstGeom prst="rect">
            <a:avLst/>
          </a:prstGeom>
        </p:spPr>
        <p:txBody>
          <a:bodyPr>
            <a:spAutoFit/>
          </a:bodyPr>
          <a:lstStyle/>
          <a:p>
            <a:pPr marL="285750" indent="-285750" fontAlgn="auto">
              <a:lnSpc>
                <a:spcPct val="107000"/>
              </a:lnSpc>
              <a:spcBef>
                <a:spcPts val="0"/>
              </a:spcBef>
              <a:spcAft>
                <a:spcPts val="300"/>
              </a:spcAft>
              <a:buFont typeface="Arial" panose="020B0604020202020204" pitchFamily="34" charset="0"/>
              <a:buChar char="•"/>
              <a:defRPr/>
            </a:pPr>
            <a:r>
              <a:rPr lang="el-GR" sz="2000" b="1" u="heavy" dirty="0">
                <a:solidFill>
                  <a:schemeClr val="accent1">
                    <a:lumMod val="60000"/>
                    <a:lumOff val="40000"/>
                  </a:schemeClr>
                </a:solidFill>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Εύρεση της τετραγωνικής ρίζας</a:t>
            </a:r>
          </a:p>
          <a:p>
            <a:pPr marL="538163" indent="-269875" fontAlgn="auto">
              <a:lnSpc>
                <a:spcPct val="107000"/>
              </a:lnSpc>
              <a:spcBef>
                <a:spcPts val="0"/>
              </a:spcBef>
              <a:spcAft>
                <a:spcPts val="0"/>
              </a:spcAft>
              <a:defRPr/>
            </a:pPr>
            <a:r>
              <a:rPr lang="el-GR"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Ενδιαφέρον παρουσιάζει ο τρόπος με τον οποίο ο Ήρων βρίσκει την τετραγωνική ρίζα. Ας δούμε πως:</a:t>
            </a:r>
          </a:p>
          <a:p>
            <a:pPr marL="538163" indent="-269875" fontAlgn="auto">
              <a:lnSpc>
                <a:spcPct val="107000"/>
              </a:lnSpc>
              <a:spcBef>
                <a:spcPts val="0"/>
              </a:spcBef>
              <a:spcAft>
                <a:spcPts val="300"/>
              </a:spcAft>
              <a:defRPr/>
            </a:pPr>
            <a:r>
              <a:rPr lang="el-GR" b="1" dirty="0" smtClean="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α</a:t>
            </a:r>
            <a:r>
              <a:rPr lang="el-GR"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Το αρχαίο κείμενο για την εύρεση της τετραγωνικής ρίζας και η μετάφρασή του</a:t>
            </a:r>
            <a:r>
              <a:rPr lang="el-GR" b="1" dirty="0" smtClean="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a:t>
            </a:r>
            <a:endParaRPr lang="el-G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fontAlgn="auto">
              <a:spcBef>
                <a:spcPts val="0"/>
              </a:spcBef>
              <a:spcAft>
                <a:spcPts val="0"/>
              </a:spcAft>
              <a:defRPr/>
            </a:pPr>
            <a:endParaRPr lang="el-GR" dirty="0">
              <a:solidFill>
                <a:schemeClr val="bg1"/>
              </a:solidFill>
              <a:latin typeface="Calibri" panose="020F0502020204030204" pitchFamily="34" charset="0"/>
              <a:cs typeface="Calibri" panose="020F0502020204030204" pitchFamily="34" charset="0"/>
            </a:endParaRPr>
          </a:p>
        </p:txBody>
      </p:sp>
      <p:pic>
        <p:nvPicPr>
          <p:cNvPr id="32770" name="Εικόνα 36"/>
          <p:cNvPicPr>
            <a:picLocks noChangeAspect="1"/>
          </p:cNvPicPr>
          <p:nvPr/>
        </p:nvPicPr>
        <p:blipFill>
          <a:blip r:embed="rId2"/>
          <a:srcRect/>
          <a:stretch>
            <a:fillRect/>
          </a:stretch>
        </p:blipFill>
        <p:spPr bwMode="auto">
          <a:xfrm>
            <a:off x="2016125" y="1663980"/>
            <a:ext cx="7087534" cy="49813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82625" y="330200"/>
            <a:ext cx="8702675" cy="795338"/>
          </a:xfrm>
          <a:prstGeom prst="rect">
            <a:avLst/>
          </a:prstGeom>
        </p:spPr>
        <p:txBody>
          <a:bodyPr wrap="square">
            <a:spAutoFit/>
          </a:bodyPr>
          <a:lstStyle/>
          <a:p>
            <a:pPr marL="363538" indent="-363538" fontAlgn="auto">
              <a:lnSpc>
                <a:spcPct val="107000"/>
              </a:lnSpc>
              <a:spcBef>
                <a:spcPts val="1200"/>
              </a:spcBef>
              <a:spcAft>
                <a:spcPts val="600"/>
              </a:spcAft>
              <a:defRPr/>
            </a:pPr>
            <a:r>
              <a:rPr lang="el-GR"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β)</a:t>
            </a:r>
            <a:r>
              <a:rPr lang="el-GR" sz="2000" b="1" dirty="0" smtClean="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l-GR"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Εφαρμογή</a:t>
            </a:r>
            <a:r>
              <a:rPr lang="el-GR" sz="2000" b="1" dirty="0" smtClean="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l-GR"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των οδηγιών του κειμένου για την εύρεση της τετραγωνικής ρίζας.</a:t>
            </a:r>
          </a:p>
          <a:p>
            <a:pPr marL="363538" fontAlgn="auto">
              <a:lnSpc>
                <a:spcPct val="107000"/>
              </a:lnSpc>
              <a:spcBef>
                <a:spcPts val="0"/>
              </a:spcBef>
              <a:spcAft>
                <a:spcPts val="300"/>
              </a:spcAft>
              <a:defRPr/>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Καταστρώνουμε τον πάλι πίνακα με τις οδηγίες του Ήρωνος</a:t>
            </a:r>
            <a:r>
              <a:rPr lang="el-GR" dirty="0">
                <a:latin typeface="Calibri" panose="020F0502020204030204" pitchFamily="34" charset="0"/>
                <a:ea typeface="Calibri" panose="020F0502020204030204" pitchFamily="34" charset="0"/>
                <a:cs typeface="Calibri" panose="020F0502020204030204" pitchFamily="34" charset="0"/>
              </a:rPr>
              <a:t>:</a:t>
            </a:r>
            <a:endParaRPr lang="el-GR" sz="1600" dirty="0">
              <a:latin typeface="Calibri" panose="020F0502020204030204" pitchFamily="34" charset="0"/>
              <a:ea typeface="Calibri" panose="020F0502020204030204" pitchFamily="34" charset="0"/>
              <a:cs typeface="Calibri" panose="020F0502020204030204" pitchFamily="34" charset="0"/>
            </a:endParaRPr>
          </a:p>
        </p:txBody>
      </p:sp>
      <p:grpSp>
        <p:nvGrpSpPr>
          <p:cNvPr id="33794" name="Ομάδα 5"/>
          <p:cNvGrpSpPr>
            <a:grpSpLocks/>
          </p:cNvGrpSpPr>
          <p:nvPr/>
        </p:nvGrpSpPr>
        <p:grpSpPr bwMode="auto">
          <a:xfrm>
            <a:off x="1903413" y="1111250"/>
            <a:ext cx="7772400" cy="5521325"/>
            <a:chOff x="1902732" y="1111236"/>
            <a:chExt cx="7773761" cy="5521793"/>
          </a:xfrm>
        </p:grpSpPr>
        <p:grpSp>
          <p:nvGrpSpPr>
            <p:cNvPr id="33795" name="Ομάδα 24"/>
            <p:cNvGrpSpPr>
              <a:grpSpLocks/>
            </p:cNvGrpSpPr>
            <p:nvPr/>
          </p:nvGrpSpPr>
          <p:grpSpPr bwMode="auto">
            <a:xfrm>
              <a:off x="1902732" y="1125750"/>
              <a:ext cx="7773761" cy="5507279"/>
              <a:chOff x="1438275" y="1373975"/>
              <a:chExt cx="7474845" cy="5144421"/>
            </a:xfrm>
          </p:grpSpPr>
          <p:pic>
            <p:nvPicPr>
              <p:cNvPr id="33797" name="Εικόνα 21"/>
              <p:cNvPicPr>
                <a:picLocks noChangeAspect="1"/>
              </p:cNvPicPr>
              <p:nvPr/>
            </p:nvPicPr>
            <p:blipFill>
              <a:blip r:embed="rId2"/>
              <a:srcRect b="6094"/>
              <a:stretch>
                <a:fillRect/>
              </a:stretch>
            </p:blipFill>
            <p:spPr bwMode="auto">
              <a:xfrm>
                <a:off x="1438275" y="1373975"/>
                <a:ext cx="7474845" cy="5144421"/>
              </a:xfrm>
              <a:prstGeom prst="rect">
                <a:avLst/>
              </a:prstGeom>
              <a:noFill/>
              <a:ln w="9525">
                <a:noFill/>
                <a:miter lim="800000"/>
                <a:headEnd/>
                <a:tailEnd/>
              </a:ln>
            </p:spPr>
          </p:pic>
          <p:cxnSp>
            <p:nvCxnSpPr>
              <p:cNvPr id="24" name="Ευθεία γραμμή σύνδεσης 23"/>
              <p:cNvCxnSpPr/>
              <p:nvPr/>
            </p:nvCxnSpPr>
            <p:spPr>
              <a:xfrm>
                <a:off x="1806215" y="1373765"/>
                <a:ext cx="0" cy="5070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 name="Ευθεία γραμμή σύνδεσης 3"/>
            <p:cNvCxnSpPr/>
            <p:nvPr/>
          </p:nvCxnSpPr>
          <p:spPr>
            <a:xfrm>
              <a:off x="9385929" y="1111236"/>
              <a:ext cx="0" cy="54281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5" name="Εικόνα 1"/>
          <p:cNvPicPr>
            <a:picLocks noChangeAspect="1"/>
          </p:cNvPicPr>
          <p:nvPr/>
        </p:nvPicPr>
        <p:blipFill>
          <a:blip r:embed="rId3"/>
          <a:srcRect/>
          <a:stretch>
            <a:fillRect/>
          </a:stretch>
        </p:blipFill>
        <p:spPr bwMode="auto">
          <a:xfrm>
            <a:off x="1379538" y="479425"/>
            <a:ext cx="8799512" cy="2147888"/>
          </a:xfrm>
          <a:prstGeom prst="rect">
            <a:avLst/>
          </a:prstGeom>
          <a:noFill/>
          <a:ln w="9525">
            <a:noFill/>
            <a:miter lim="800000"/>
            <a:headEnd/>
            <a:tailEnd/>
          </a:ln>
        </p:spPr>
      </p:pic>
      <p:pic>
        <p:nvPicPr>
          <p:cNvPr id="11276" name="Εικόνα 2"/>
          <p:cNvPicPr>
            <a:picLocks noChangeAspect="1"/>
          </p:cNvPicPr>
          <p:nvPr/>
        </p:nvPicPr>
        <p:blipFill>
          <a:blip r:embed="rId4"/>
          <a:srcRect/>
          <a:stretch>
            <a:fillRect/>
          </a:stretch>
        </p:blipFill>
        <p:spPr bwMode="auto">
          <a:xfrm>
            <a:off x="1379538" y="2716213"/>
            <a:ext cx="9163050" cy="3128962"/>
          </a:xfrm>
          <a:prstGeom prst="rect">
            <a:avLst/>
          </a:prstGeom>
          <a:noFill/>
          <a:ln w="9525">
            <a:noFill/>
            <a:miter lim="800000"/>
            <a:headEnd/>
            <a:tailEnd/>
          </a:ln>
        </p:spPr>
      </p:pic>
      <p:grpSp>
        <p:nvGrpSpPr>
          <p:cNvPr id="11277" name="Ομάδα 3"/>
          <p:cNvGrpSpPr>
            <a:grpSpLocks/>
          </p:cNvGrpSpPr>
          <p:nvPr/>
        </p:nvGrpSpPr>
        <p:grpSpPr bwMode="auto">
          <a:xfrm>
            <a:off x="1379538" y="5934075"/>
            <a:ext cx="10164762" cy="923925"/>
            <a:chOff x="1033354" y="779809"/>
            <a:chExt cx="10164529" cy="923330"/>
          </a:xfrm>
        </p:grpSpPr>
        <p:sp>
          <p:nvSpPr>
            <p:cNvPr id="5" name="Rectangle 2"/>
            <p:cNvSpPr>
              <a:spLocks noChangeArrowheads="1"/>
            </p:cNvSpPr>
            <p:nvPr/>
          </p:nvSpPr>
          <p:spPr bwMode="auto">
            <a:xfrm>
              <a:off x="1033354" y="779809"/>
              <a:ext cx="10164529" cy="923330"/>
            </a:xfrm>
            <a:prstGeom prst="rect">
              <a:avLst/>
            </a:prstGeom>
            <a:noFill/>
            <a:ln>
              <a:noFill/>
            </a:ln>
            <a:effectLst/>
            <a:extLst/>
          </p:spPr>
          <p:txBody>
            <a:bodyPr anchor="ctr">
              <a:spAutoFit/>
            </a:bodyPr>
            <a:lstStyle/>
            <a:p>
              <a:pPr defTabSz="914400" eaLnBrk="0" hangingPunct="0">
                <a:defRPr/>
              </a:pPr>
              <a:r>
                <a:rPr lang="el-GR" alt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Προσέξτε ότι η τιμή της            που υπολογίζει ο Ήρων με τη δεύτερη εφαρμογή της μεθόδου του είναι η ίδια που υπολογίζουμε σήμερα με ακρίβεια τουλάχιστον οκτώ δεκαδικών ψηφίων. !!!</a:t>
              </a:r>
              <a:endParaRPr lang="el-GR" altLang="el-GR" dirty="0">
                <a:solidFill>
                  <a:schemeClr val="bg1"/>
                </a:solidFill>
                <a:latin typeface="Times New Roman" panose="02020603050405020304" pitchFamily="18" charset="0"/>
                <a:cs typeface="Times New Roman" panose="02020603050405020304" pitchFamily="18" charset="0"/>
              </a:endParaRPr>
            </a:p>
            <a:p>
              <a:pPr defTabSz="914400" eaLnBrk="0" hangingPunct="0">
                <a:defRPr/>
              </a:pPr>
              <a:r>
                <a:rPr lang="el-GR" alt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l-GR" altLang="el-GR" dirty="0">
                <a:solidFill>
                  <a:schemeClr val="bg1"/>
                </a:solidFill>
                <a:latin typeface="Times New Roman" panose="02020603050405020304" pitchFamily="18" charset="0"/>
                <a:cs typeface="Times New Roman" panose="02020603050405020304" pitchFamily="18" charset="0"/>
              </a:endParaRPr>
            </a:p>
          </p:txBody>
        </p:sp>
        <p:graphicFrame>
          <p:nvGraphicFramePr>
            <p:cNvPr id="11274" name="Object 10"/>
            <p:cNvGraphicFramePr>
              <a:graphicFrameLocks noChangeAspect="1"/>
            </p:cNvGraphicFramePr>
            <p:nvPr>
              <p:extLst>
                <p:ext uri="{D42A27DB-BD31-4B8C-83A1-F6EECF244321}">
                  <p14:modId xmlns:p14="http://schemas.microsoft.com/office/powerpoint/2010/main" val="3518322406"/>
                </p:ext>
              </p:extLst>
            </p:nvPr>
          </p:nvGraphicFramePr>
          <p:xfrm>
            <a:off x="3367351" y="807315"/>
            <a:ext cx="562707" cy="329389"/>
          </p:xfrm>
          <a:graphic>
            <a:graphicData uri="http://schemas.openxmlformats.org/presentationml/2006/ole">
              <mc:AlternateContent xmlns:mc="http://schemas.openxmlformats.org/markup-compatibility/2006">
                <mc:Choice xmlns:v="urn:schemas-microsoft-com:vml" Requires="v">
                  <p:oleObj spid="_x0000_s11323" name="Equation" r:id="rId5" imgW="393529" imgH="228501" progId="Equation.DSMT4">
                    <p:embed/>
                  </p:oleObj>
                </mc:Choice>
                <mc:Fallback>
                  <p:oleObj name="Equation" r:id="rId5" imgW="393529" imgH="228501" progId="Equation.DSMT4">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7351" y="807315"/>
                          <a:ext cx="562707" cy="3293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p:cNvSpPr/>
          <p:nvPr/>
        </p:nvSpPr>
        <p:spPr>
          <a:xfrm>
            <a:off x="1063625" y="1003300"/>
            <a:ext cx="10064750" cy="4652963"/>
          </a:xfrm>
          <a:prstGeom prst="rect">
            <a:avLst/>
          </a:prstGeom>
        </p:spPr>
        <p:txBody>
          <a:bodyPr>
            <a:spAutoFit/>
          </a:bodyPr>
          <a:lstStyle/>
          <a:p>
            <a:pPr marL="285750" indent="-285750">
              <a:lnSpc>
                <a:spcPct val="107000"/>
              </a:lnSpc>
              <a:spcBef>
                <a:spcPts val="1200"/>
              </a:spcBef>
              <a:spcAft>
                <a:spcPts val="300"/>
              </a:spcAft>
              <a:buFont typeface="Arial" charset="0"/>
              <a:buChar char="•"/>
            </a:pPr>
            <a:r>
              <a:rPr lang="el-GR" sz="2000" b="1" u="heavy" dirty="0">
                <a:solidFill>
                  <a:schemeClr val="accent1">
                    <a:lumMod val="60000"/>
                    <a:lumOff val="40000"/>
                  </a:schemeClr>
                </a:solidFill>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Γενίκευση της μεθόδου – Εύρεση του τύπου.</a:t>
            </a:r>
          </a:p>
          <a:p>
            <a:pPr marL="285750" indent="-285750">
              <a:lnSpc>
                <a:spcPct val="107000"/>
              </a:lnSpc>
            </a:pPr>
            <a:r>
              <a:rPr lang="el-GR" dirty="0">
                <a:solidFill>
                  <a:schemeClr val="bg1"/>
                </a:solidFill>
                <a:latin typeface="Times New Roman" pitchFamily="18" charset="0"/>
                <a:ea typeface="Calibri" pitchFamily="34" charset="0"/>
                <a:cs typeface="Times New Roman" pitchFamily="18" charset="0"/>
              </a:rPr>
              <a:t>Γενικεύουμε τη μέθοδο του Ήρωνα για την εύρεση του εμβαδού τριγώνου που έχει πλευρές α, β, γ για να έχουμε έναν τύπο για το εμβαδόν του.</a:t>
            </a:r>
          </a:p>
          <a:p>
            <a:pPr marL="285750" indent="-285750">
              <a:lnSpc>
                <a:spcPct val="107000"/>
              </a:lnSpc>
            </a:pPr>
            <a:r>
              <a:rPr lang="el-GR" dirty="0">
                <a:solidFill>
                  <a:schemeClr val="bg1"/>
                </a:solidFill>
                <a:latin typeface="Times New Roman" pitchFamily="18" charset="0"/>
                <a:ea typeface="Calibri" pitchFamily="34" charset="0"/>
                <a:cs typeface="Times New Roman" pitchFamily="18" charset="0"/>
              </a:rPr>
              <a:t>Εφαρμόζουμε τις οδηγίες του Ήρωνα:</a:t>
            </a:r>
          </a:p>
          <a:p>
            <a:pPr marL="285750" indent="-285750">
              <a:lnSpc>
                <a:spcPct val="107000"/>
              </a:lnSpc>
              <a:buFont typeface="Wingdings" pitchFamily="2" charset="2"/>
              <a:buChar char=""/>
            </a:pPr>
            <a:r>
              <a:rPr lang="el-GR" dirty="0">
                <a:solidFill>
                  <a:schemeClr val="bg1"/>
                </a:solidFill>
                <a:latin typeface="Times New Roman" pitchFamily="18" charset="0"/>
                <a:ea typeface="Calibri" pitchFamily="34" charset="0"/>
                <a:cs typeface="Times New Roman" pitchFamily="18" charset="0"/>
              </a:rPr>
              <a:t>Πρόσθεσε τις πλευρές → α + β + γ</a:t>
            </a:r>
          </a:p>
          <a:p>
            <a:pPr marL="285750" indent="-285750">
              <a:lnSpc>
                <a:spcPct val="107000"/>
              </a:lnSpc>
              <a:buFont typeface="Wingdings" pitchFamily="2" charset="2"/>
              <a:buChar char=""/>
            </a:pPr>
            <a:r>
              <a:rPr lang="el-GR" dirty="0">
                <a:solidFill>
                  <a:schemeClr val="bg1"/>
                </a:solidFill>
                <a:latin typeface="Times New Roman" pitchFamily="18" charset="0"/>
                <a:ea typeface="Calibri" pitchFamily="34" charset="0"/>
                <a:cs typeface="Times New Roman" pitchFamily="18" charset="0"/>
              </a:rPr>
              <a:t>Πάρε το μισό του αθροίσματος →                            (το ονομάζουμε τ και είναι η </a:t>
            </a:r>
            <a:r>
              <a:rPr lang="el-GR" dirty="0" err="1">
                <a:solidFill>
                  <a:schemeClr val="bg1"/>
                </a:solidFill>
                <a:latin typeface="Times New Roman" pitchFamily="18" charset="0"/>
                <a:ea typeface="Calibri" pitchFamily="34" charset="0"/>
                <a:cs typeface="Times New Roman" pitchFamily="18" charset="0"/>
              </a:rPr>
              <a:t>ημιπερίμετρος</a:t>
            </a:r>
            <a:r>
              <a:rPr lang="el-GR" dirty="0">
                <a:solidFill>
                  <a:schemeClr val="bg1"/>
                </a:solidFill>
                <a:latin typeface="Times New Roman" pitchFamily="18" charset="0"/>
                <a:ea typeface="Calibri" pitchFamily="34" charset="0"/>
                <a:cs typeface="Times New Roman" pitchFamily="18" charset="0"/>
              </a:rPr>
              <a:t> του τριγώνου).</a:t>
            </a:r>
          </a:p>
          <a:p>
            <a:pPr marL="285750" indent="-285750">
              <a:lnSpc>
                <a:spcPct val="107000"/>
              </a:lnSpc>
              <a:buFont typeface="Wingdings" pitchFamily="2" charset="2"/>
              <a:buChar char=""/>
            </a:pPr>
            <a:r>
              <a:rPr lang="el-GR" dirty="0">
                <a:solidFill>
                  <a:schemeClr val="bg1"/>
                </a:solidFill>
                <a:latin typeface="Times New Roman" pitchFamily="18" charset="0"/>
                <a:ea typeface="Calibri" pitchFamily="34" charset="0"/>
              </a:rPr>
              <a:t>Αφαίρεσε από το </a:t>
            </a:r>
            <a:r>
              <a:rPr lang="el-GR" dirty="0" smtClean="0">
                <a:solidFill>
                  <a:schemeClr val="bg1"/>
                </a:solidFill>
                <a:latin typeface="Times New Roman" pitchFamily="18" charset="0"/>
                <a:ea typeface="Calibri" pitchFamily="34" charset="0"/>
              </a:rPr>
              <a:t> τ  το  α   </a:t>
            </a:r>
            <a:r>
              <a:rPr lang="el-GR" dirty="0">
                <a:solidFill>
                  <a:schemeClr val="bg1"/>
                </a:solidFill>
                <a:latin typeface="Times New Roman" pitchFamily="18" charset="0"/>
                <a:ea typeface="Calibri" pitchFamily="34" charset="0"/>
              </a:rPr>
              <a:t>→   τ – α</a:t>
            </a:r>
          </a:p>
          <a:p>
            <a:pPr marL="285750" indent="-285750">
              <a:lnSpc>
                <a:spcPct val="107000"/>
              </a:lnSpc>
              <a:buFont typeface="Wingdings" pitchFamily="2" charset="2"/>
              <a:buChar char=""/>
            </a:pPr>
            <a:r>
              <a:rPr lang="el-GR" dirty="0">
                <a:solidFill>
                  <a:schemeClr val="bg1"/>
                </a:solidFill>
                <a:latin typeface="Times New Roman" pitchFamily="18" charset="0"/>
                <a:ea typeface="Calibri" pitchFamily="34" charset="0"/>
              </a:rPr>
              <a:t>Αφαίρεσε από </a:t>
            </a:r>
            <a:r>
              <a:rPr lang="el-GR" dirty="0" smtClean="0">
                <a:solidFill>
                  <a:schemeClr val="bg1"/>
                </a:solidFill>
                <a:latin typeface="Times New Roman" pitchFamily="18" charset="0"/>
                <a:ea typeface="Calibri" pitchFamily="34" charset="0"/>
              </a:rPr>
              <a:t>το  </a:t>
            </a:r>
            <a:r>
              <a:rPr lang="el-GR" dirty="0">
                <a:solidFill>
                  <a:schemeClr val="bg1"/>
                </a:solidFill>
                <a:latin typeface="Times New Roman" pitchFamily="18" charset="0"/>
                <a:ea typeface="Calibri" pitchFamily="34" charset="0"/>
              </a:rPr>
              <a:t>τ </a:t>
            </a:r>
            <a:r>
              <a:rPr lang="el-GR" dirty="0" smtClean="0">
                <a:solidFill>
                  <a:schemeClr val="bg1"/>
                </a:solidFill>
                <a:latin typeface="Times New Roman" pitchFamily="18" charset="0"/>
                <a:ea typeface="Calibri" pitchFamily="34" charset="0"/>
              </a:rPr>
              <a:t> το  β   </a:t>
            </a:r>
            <a:r>
              <a:rPr lang="el-GR" dirty="0">
                <a:solidFill>
                  <a:schemeClr val="bg1"/>
                </a:solidFill>
                <a:latin typeface="Times New Roman" pitchFamily="18" charset="0"/>
                <a:ea typeface="Calibri" pitchFamily="34" charset="0"/>
              </a:rPr>
              <a:t>→   τ – β</a:t>
            </a:r>
          </a:p>
          <a:p>
            <a:pPr marL="285750" indent="-285750">
              <a:lnSpc>
                <a:spcPct val="107000"/>
              </a:lnSpc>
              <a:buFont typeface="Wingdings" pitchFamily="2" charset="2"/>
              <a:buChar char=""/>
            </a:pPr>
            <a:r>
              <a:rPr lang="el-GR" dirty="0">
                <a:solidFill>
                  <a:schemeClr val="bg1"/>
                </a:solidFill>
                <a:latin typeface="Times New Roman" pitchFamily="18" charset="0"/>
                <a:ea typeface="Calibri" pitchFamily="34" charset="0"/>
              </a:rPr>
              <a:t>Αφαίρεσε από το </a:t>
            </a:r>
            <a:r>
              <a:rPr lang="el-GR" dirty="0" smtClean="0">
                <a:solidFill>
                  <a:schemeClr val="bg1"/>
                </a:solidFill>
                <a:latin typeface="Times New Roman" pitchFamily="18" charset="0"/>
                <a:ea typeface="Calibri" pitchFamily="34" charset="0"/>
              </a:rPr>
              <a:t> τ  το  γ   </a:t>
            </a:r>
            <a:r>
              <a:rPr lang="el-GR" dirty="0">
                <a:solidFill>
                  <a:schemeClr val="bg1"/>
                </a:solidFill>
                <a:latin typeface="Times New Roman" pitchFamily="18" charset="0"/>
                <a:ea typeface="Calibri" pitchFamily="34" charset="0"/>
              </a:rPr>
              <a:t>→   τ – γ</a:t>
            </a:r>
          </a:p>
          <a:p>
            <a:pPr marL="285750" indent="-285750">
              <a:lnSpc>
                <a:spcPct val="107000"/>
              </a:lnSpc>
              <a:buFont typeface="Wingdings" pitchFamily="2" charset="2"/>
              <a:buChar char=""/>
            </a:pPr>
            <a:r>
              <a:rPr lang="el-GR" dirty="0">
                <a:solidFill>
                  <a:schemeClr val="bg1"/>
                </a:solidFill>
                <a:latin typeface="Times New Roman" pitchFamily="18" charset="0"/>
                <a:ea typeface="Calibri" pitchFamily="34" charset="0"/>
              </a:rPr>
              <a:t>Πάρε το γινόμενο  των τ, τ – α, τ – β, τ – γ   → </a:t>
            </a:r>
          </a:p>
          <a:p>
            <a:pPr marL="285750" indent="-285750">
              <a:lnSpc>
                <a:spcPct val="107000"/>
              </a:lnSpc>
              <a:spcBef>
                <a:spcPts val="600"/>
              </a:spcBef>
              <a:buFont typeface="Wingdings" pitchFamily="2" charset="2"/>
              <a:buChar char=""/>
            </a:pPr>
            <a:r>
              <a:rPr lang="el-GR" dirty="0">
                <a:solidFill>
                  <a:schemeClr val="bg1"/>
                </a:solidFill>
                <a:latin typeface="Times New Roman" pitchFamily="18" charset="0"/>
                <a:ea typeface="Calibri" pitchFamily="34" charset="0"/>
              </a:rPr>
              <a:t>Βρες την τετραγωνική ρίζα του γινομένου    →</a:t>
            </a:r>
          </a:p>
          <a:p>
            <a:pPr marL="285750" indent="-285750">
              <a:lnSpc>
                <a:spcPct val="107000"/>
              </a:lnSpc>
              <a:buFont typeface="Wingdings" pitchFamily="2" charset="2"/>
              <a:buChar char=""/>
            </a:pPr>
            <a:r>
              <a:rPr lang="el-GR" dirty="0">
                <a:solidFill>
                  <a:schemeClr val="bg1"/>
                </a:solidFill>
                <a:latin typeface="Times New Roman" pitchFamily="18" charset="0"/>
                <a:ea typeface="Calibri" pitchFamily="34" charset="0"/>
              </a:rPr>
              <a:t>Αυτό είναι το εμβαδόν του τριγώνου, δηλαδή  </a:t>
            </a:r>
          </a:p>
          <a:p>
            <a:pPr marL="285750" indent="-285750">
              <a:lnSpc>
                <a:spcPct val="107000"/>
              </a:lnSpc>
            </a:pPr>
            <a:endParaRPr lang="el-GR" dirty="0">
              <a:solidFill>
                <a:schemeClr val="bg1"/>
              </a:solidFill>
              <a:latin typeface="Times New Roman" pitchFamily="18" charset="0"/>
              <a:ea typeface="Calibri" pitchFamily="34" charset="0"/>
            </a:endParaRPr>
          </a:p>
          <a:p>
            <a:pPr marL="285750" indent="-285750">
              <a:lnSpc>
                <a:spcPct val="107000"/>
              </a:lnSpc>
              <a:buFont typeface="Wingdings" pitchFamily="2" charset="2"/>
              <a:buChar char=""/>
            </a:pPr>
            <a:endParaRPr lang="el-GR" dirty="0">
              <a:solidFill>
                <a:schemeClr val="bg1"/>
              </a:solidFill>
              <a:latin typeface="Calibri" pitchFamily="34" charset="0"/>
              <a:ea typeface="Calibri" pitchFamily="34" charset="0"/>
            </a:endParaRPr>
          </a:p>
        </p:txBody>
      </p:sp>
      <p:sp>
        <p:nvSpPr>
          <p:cNvPr id="10326" name="Rectangle 5"/>
          <p:cNvSpPr>
            <a:spLocks noChangeArrowheads="1"/>
          </p:cNvSpPr>
          <p:nvPr/>
        </p:nvSpPr>
        <p:spPr bwMode="auto">
          <a:xfrm>
            <a:off x="0" y="0"/>
            <a:ext cx="12192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10322" name="Object 82"/>
          <p:cNvGraphicFramePr>
            <a:graphicFrameLocks noChangeAspect="1"/>
          </p:cNvGraphicFramePr>
          <p:nvPr>
            <p:extLst>
              <p:ext uri="{D42A27DB-BD31-4B8C-83A1-F6EECF244321}">
                <p14:modId xmlns:p14="http://schemas.microsoft.com/office/powerpoint/2010/main" val="799148023"/>
              </p:ext>
            </p:extLst>
          </p:nvPr>
        </p:nvGraphicFramePr>
        <p:xfrm>
          <a:off x="4820398" y="2432704"/>
          <a:ext cx="1250950" cy="619125"/>
        </p:xfrm>
        <a:graphic>
          <a:graphicData uri="http://schemas.openxmlformats.org/presentationml/2006/ole">
            <mc:AlternateContent xmlns:mc="http://schemas.openxmlformats.org/markup-compatibility/2006">
              <mc:Choice xmlns:v="urn:schemas-microsoft-com:vml" Requires="v">
                <p:oleObj spid="_x0000_s10472" name="Equation" r:id="rId3" imgW="787058" imgH="393529" progId="">
                  <p:embed/>
                </p:oleObj>
              </mc:Choice>
              <mc:Fallback>
                <p:oleObj name="Equation" r:id="rId3" imgW="787058" imgH="393529" progId="">
                  <p:embed/>
                  <p:pic>
                    <p:nvPicPr>
                      <p:cNvPr id="0" name="Picture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0398" y="2432704"/>
                        <a:ext cx="125095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7" name="Rectangle 11"/>
          <p:cNvSpPr>
            <a:spLocks noChangeArrowheads="1"/>
          </p:cNvSpPr>
          <p:nvPr/>
        </p:nvSpPr>
        <p:spPr bwMode="auto">
          <a:xfrm>
            <a:off x="0" y="0"/>
            <a:ext cx="12192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10323" name="Object 83"/>
          <p:cNvGraphicFramePr>
            <a:graphicFrameLocks noChangeAspect="1"/>
          </p:cNvGraphicFramePr>
          <p:nvPr/>
        </p:nvGraphicFramePr>
        <p:xfrm>
          <a:off x="6218238" y="3956050"/>
          <a:ext cx="1978025" cy="376238"/>
        </p:xfrm>
        <a:graphic>
          <a:graphicData uri="http://schemas.openxmlformats.org/presentationml/2006/ole">
            <mc:AlternateContent xmlns:mc="http://schemas.openxmlformats.org/markup-compatibility/2006">
              <mc:Choice xmlns:v="urn:schemas-microsoft-com:vml" Requires="v">
                <p:oleObj spid="_x0000_s10473" name="Equation" r:id="rId5" imgW="1345616" imgH="253890" progId="">
                  <p:embed/>
                </p:oleObj>
              </mc:Choice>
              <mc:Fallback>
                <p:oleObj name="Equation" r:id="rId5" imgW="1345616" imgH="253890" progId="">
                  <p:embed/>
                  <p:pic>
                    <p:nvPicPr>
                      <p:cNvPr id="0" name="Picture 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8238" y="3956050"/>
                        <a:ext cx="1978025" cy="37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8" name="Rectangle 13"/>
          <p:cNvSpPr>
            <a:spLocks noChangeArrowheads="1"/>
          </p:cNvSpPr>
          <p:nvPr/>
        </p:nvSpPr>
        <p:spPr bwMode="auto">
          <a:xfrm>
            <a:off x="0" y="0"/>
            <a:ext cx="12192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10324" name="Object 84"/>
          <p:cNvGraphicFramePr>
            <a:graphicFrameLocks noChangeAspect="1"/>
          </p:cNvGraphicFramePr>
          <p:nvPr/>
        </p:nvGraphicFramePr>
        <p:xfrm>
          <a:off x="6218238" y="4294188"/>
          <a:ext cx="2428875" cy="492125"/>
        </p:xfrm>
        <a:graphic>
          <a:graphicData uri="http://schemas.openxmlformats.org/presentationml/2006/ole">
            <mc:AlternateContent xmlns:mc="http://schemas.openxmlformats.org/markup-compatibility/2006">
              <mc:Choice xmlns:v="urn:schemas-microsoft-com:vml" Requires="v">
                <p:oleObj spid="_x0000_s10474" name="Equation" r:id="rId7" imgW="1459866" imgH="291973" progId="">
                  <p:embed/>
                </p:oleObj>
              </mc:Choice>
              <mc:Fallback>
                <p:oleObj name="Equation" r:id="rId7" imgW="1459866" imgH="291973" progId="">
                  <p:embed/>
                  <p:pic>
                    <p:nvPicPr>
                      <p:cNvPr id="0" name="Picture 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8238" y="4294188"/>
                        <a:ext cx="2428875"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242047" y="2581835"/>
                <a:ext cx="11793071" cy="13416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7200" b="0" i="0" smtClean="0">
                          <a:solidFill>
                            <a:srgbClr val="FF0000"/>
                          </a:solidFill>
                          <a:latin typeface="Cambria Math" panose="02040503050406030204" pitchFamily="18" charset="0"/>
                        </a:rPr>
                        <m:t>Ε</m:t>
                      </m:r>
                      <m:r>
                        <a:rPr lang="el-GR" sz="7200" b="0" i="0" smtClean="0">
                          <a:solidFill>
                            <a:srgbClr val="FF0000"/>
                          </a:solidFill>
                          <a:latin typeface="Cambria Math" panose="02040503050406030204" pitchFamily="18" charset="0"/>
                        </a:rPr>
                        <m:t>=</m:t>
                      </m:r>
                      <m:rad>
                        <m:radPr>
                          <m:degHide m:val="on"/>
                          <m:ctrlPr>
                            <a:rPr lang="el-GR" sz="7200" i="1" smtClean="0">
                              <a:solidFill>
                                <a:srgbClr val="FF0000"/>
                              </a:solidFill>
                              <a:latin typeface="Cambria Math" panose="02040503050406030204" pitchFamily="18" charset="0"/>
                            </a:rPr>
                          </m:ctrlPr>
                        </m:radPr>
                        <m:deg/>
                        <m:e>
                          <m:r>
                            <m:rPr>
                              <m:sty m:val="p"/>
                            </m:rPr>
                            <a:rPr lang="el-GR" sz="7200" b="0" i="0" smtClean="0">
                              <a:solidFill>
                                <a:schemeClr val="bg2">
                                  <a:lumMod val="75000"/>
                                </a:schemeClr>
                              </a:solidFill>
                              <a:latin typeface="Cambria Math" panose="02040503050406030204" pitchFamily="18" charset="0"/>
                            </a:rPr>
                            <m:t>τ</m:t>
                          </m:r>
                          <m:r>
                            <a:rPr lang="el-GR" sz="7200" b="0" i="0" smtClean="0">
                              <a:solidFill>
                                <a:schemeClr val="bg2">
                                  <a:lumMod val="75000"/>
                                </a:schemeClr>
                              </a:solidFill>
                              <a:latin typeface="Cambria Math" panose="02040503050406030204" pitchFamily="18" charset="0"/>
                            </a:rPr>
                            <m:t> </m:t>
                          </m:r>
                          <m:d>
                            <m:dPr>
                              <m:ctrlPr>
                                <a:rPr lang="el-GR" sz="7200" i="1" smtClean="0">
                                  <a:solidFill>
                                    <a:schemeClr val="bg2">
                                      <a:lumMod val="75000"/>
                                    </a:schemeClr>
                                  </a:solidFill>
                                  <a:latin typeface="Cambria Math" panose="02040503050406030204" pitchFamily="18" charset="0"/>
                                </a:rPr>
                              </m:ctrlPr>
                            </m:dPr>
                            <m:e>
                              <m:r>
                                <m:rPr>
                                  <m:sty m:val="p"/>
                                </m:rPr>
                                <a:rPr lang="el-GR" sz="7200" b="0" i="0" smtClean="0">
                                  <a:solidFill>
                                    <a:schemeClr val="bg2">
                                      <a:lumMod val="75000"/>
                                    </a:schemeClr>
                                  </a:solidFill>
                                  <a:latin typeface="Cambria Math" panose="02040503050406030204" pitchFamily="18" charset="0"/>
                                </a:rPr>
                                <m:t>τ</m:t>
                              </m:r>
                              <m:r>
                                <a:rPr lang="el-GR" sz="7200" b="0" i="0" smtClean="0">
                                  <a:solidFill>
                                    <a:schemeClr val="bg2">
                                      <a:lumMod val="75000"/>
                                    </a:schemeClr>
                                  </a:solidFill>
                                  <a:latin typeface="Cambria Math" panose="02040503050406030204" pitchFamily="18" charset="0"/>
                                </a:rPr>
                                <m:t>−</m:t>
                              </m:r>
                              <m:r>
                                <m:rPr>
                                  <m:sty m:val="p"/>
                                </m:rPr>
                                <a:rPr lang="el-GR" sz="7200" b="0" i="0" smtClean="0">
                                  <a:solidFill>
                                    <a:schemeClr val="bg2">
                                      <a:lumMod val="75000"/>
                                    </a:schemeClr>
                                  </a:solidFill>
                                  <a:latin typeface="Cambria Math" panose="02040503050406030204" pitchFamily="18" charset="0"/>
                                </a:rPr>
                                <m:t>α</m:t>
                              </m:r>
                            </m:e>
                          </m:d>
                          <m:r>
                            <a:rPr lang="el-GR" sz="7200" b="0" i="0" smtClean="0">
                              <a:solidFill>
                                <a:schemeClr val="bg2">
                                  <a:lumMod val="75000"/>
                                </a:schemeClr>
                              </a:solidFill>
                              <a:latin typeface="Cambria Math" panose="02040503050406030204" pitchFamily="18" charset="0"/>
                            </a:rPr>
                            <m:t>(</m:t>
                          </m:r>
                          <m:r>
                            <m:rPr>
                              <m:sty m:val="p"/>
                            </m:rPr>
                            <a:rPr lang="el-GR" sz="7200" b="0" i="0" smtClean="0">
                              <a:solidFill>
                                <a:schemeClr val="bg2">
                                  <a:lumMod val="75000"/>
                                </a:schemeClr>
                              </a:solidFill>
                              <a:latin typeface="Cambria Math" panose="02040503050406030204" pitchFamily="18" charset="0"/>
                            </a:rPr>
                            <m:t>τ</m:t>
                          </m:r>
                          <m:r>
                            <a:rPr lang="el-GR" sz="7200" b="0" i="0" smtClean="0">
                              <a:solidFill>
                                <a:schemeClr val="bg2">
                                  <a:lumMod val="75000"/>
                                </a:schemeClr>
                              </a:solidFill>
                              <a:latin typeface="Cambria Math" panose="02040503050406030204" pitchFamily="18" charset="0"/>
                            </a:rPr>
                            <m:t>−</m:t>
                          </m:r>
                          <m:r>
                            <m:rPr>
                              <m:sty m:val="p"/>
                            </m:rPr>
                            <a:rPr lang="el-GR" sz="7200" b="0" i="0" smtClean="0">
                              <a:solidFill>
                                <a:schemeClr val="bg2">
                                  <a:lumMod val="75000"/>
                                </a:schemeClr>
                              </a:solidFill>
                              <a:latin typeface="Cambria Math" panose="02040503050406030204" pitchFamily="18" charset="0"/>
                            </a:rPr>
                            <m:t>β</m:t>
                          </m:r>
                          <m:r>
                            <a:rPr lang="el-GR" sz="7200" b="0" i="0" smtClean="0">
                              <a:solidFill>
                                <a:schemeClr val="bg2">
                                  <a:lumMod val="75000"/>
                                </a:schemeClr>
                              </a:solidFill>
                              <a:latin typeface="Cambria Math" panose="02040503050406030204" pitchFamily="18" charset="0"/>
                            </a:rPr>
                            <m:t>)(</m:t>
                          </m:r>
                          <m:r>
                            <m:rPr>
                              <m:sty m:val="p"/>
                            </m:rPr>
                            <a:rPr lang="el-GR" sz="7200" b="0" i="0" smtClean="0">
                              <a:solidFill>
                                <a:schemeClr val="bg2">
                                  <a:lumMod val="75000"/>
                                </a:schemeClr>
                              </a:solidFill>
                              <a:latin typeface="Cambria Math" panose="02040503050406030204" pitchFamily="18" charset="0"/>
                            </a:rPr>
                            <m:t>τ</m:t>
                          </m:r>
                          <m:r>
                            <a:rPr lang="el-GR" sz="7200" b="0" i="0" smtClean="0">
                              <a:solidFill>
                                <a:schemeClr val="bg2">
                                  <a:lumMod val="75000"/>
                                </a:schemeClr>
                              </a:solidFill>
                              <a:latin typeface="Cambria Math" panose="02040503050406030204" pitchFamily="18" charset="0"/>
                            </a:rPr>
                            <m:t>−</m:t>
                          </m:r>
                          <m:r>
                            <m:rPr>
                              <m:sty m:val="p"/>
                            </m:rPr>
                            <a:rPr lang="el-GR" sz="7200" b="0" i="0" smtClean="0">
                              <a:solidFill>
                                <a:schemeClr val="bg2">
                                  <a:lumMod val="75000"/>
                                </a:schemeClr>
                              </a:solidFill>
                              <a:latin typeface="Cambria Math" panose="02040503050406030204" pitchFamily="18" charset="0"/>
                            </a:rPr>
                            <m:t>γ</m:t>
                          </m:r>
                          <m:r>
                            <a:rPr lang="el-GR" sz="7200" b="0" i="0" smtClean="0">
                              <a:solidFill>
                                <a:schemeClr val="bg2">
                                  <a:lumMod val="75000"/>
                                </a:schemeClr>
                              </a:solidFill>
                              <a:latin typeface="Cambria Math" panose="02040503050406030204" pitchFamily="18" charset="0"/>
                            </a:rPr>
                            <m:t>)</m:t>
                          </m:r>
                        </m:e>
                      </m:rad>
                    </m:oMath>
                  </m:oMathPara>
                </a14:m>
                <a:endParaRPr lang="el-GR" sz="72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42047" y="2581835"/>
                <a:ext cx="11793071" cy="1341649"/>
              </a:xfrm>
              <a:prstGeom prst="rect">
                <a:avLst/>
              </a:prstGeom>
              <a:blipFill rotWithShape="0">
                <a:blip r:embed="rId2"/>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1258656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2"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idx="4294967295"/>
          </p:nvPr>
        </p:nvSpPr>
        <p:spPr>
          <a:xfrm>
            <a:off x="1089025" y="685800"/>
            <a:ext cx="10529888" cy="5235575"/>
          </a:xfrm>
        </p:spPr>
        <p:txBody>
          <a:bodyPr/>
          <a:lstStyle/>
          <a:p>
            <a:pPr defTabSz="498475" fontAlgn="auto">
              <a:spcAft>
                <a:spcPts val="0"/>
              </a:spcAft>
              <a:tabLst>
                <a:tab pos="2782888" algn="l"/>
                <a:tab pos="3414713" algn="l"/>
              </a:tabLst>
              <a:defRPr/>
            </a:pPr>
            <a:r>
              <a:rPr lang="el-GR" sz="2400" b="1" cap="none" dirty="0" smtClean="0">
                <a:solidFill>
                  <a:schemeClr val="bg2"/>
                </a:solidFill>
                <a:latin typeface="Times New Roman" panose="02020603050405020304" pitchFamily="18" charset="0"/>
                <a:cs typeface="Times New Roman" panose="02020603050405020304" pitchFamily="18" charset="0"/>
              </a:rPr>
              <a:t>Ονόματα Μαθητών:</a:t>
            </a:r>
            <a:r>
              <a:rPr lang="el-GR" sz="2400" b="1" cap="none" dirty="0" smtClean="0">
                <a:latin typeface="Times New Roman" panose="02020603050405020304" pitchFamily="18" charset="0"/>
                <a:cs typeface="Times New Roman" panose="02020603050405020304" pitchFamily="18" charset="0"/>
              </a:rPr>
              <a:t>	</a:t>
            </a:r>
            <a:r>
              <a:rPr lang="el-GR" sz="2400" b="1" cap="none" dirty="0" smtClean="0">
                <a:solidFill>
                  <a:schemeClr val="accent5">
                    <a:lumMod val="75000"/>
                  </a:schemeClr>
                </a:solidFill>
              </a:rPr>
              <a:t>Αβραμίδη Σπυριδούλα-Παρασκευή</a:t>
            </a:r>
            <a:br>
              <a:rPr lang="el-GR" sz="2400" b="1" cap="none" dirty="0" smtClean="0">
                <a:solidFill>
                  <a:schemeClr val="accent5">
                    <a:lumMod val="75000"/>
                  </a:schemeClr>
                </a:solidFill>
              </a:rPr>
            </a:br>
            <a:r>
              <a:rPr lang="el-GR" sz="2400" b="1" cap="none" dirty="0">
                <a:solidFill>
                  <a:schemeClr val="accent5">
                    <a:lumMod val="75000"/>
                  </a:schemeClr>
                </a:solidFill>
              </a:rPr>
              <a:t>	</a:t>
            </a:r>
            <a:r>
              <a:rPr lang="el-GR" sz="2400" b="1" cap="none" dirty="0" err="1" smtClean="0">
                <a:solidFill>
                  <a:schemeClr val="accent5">
                    <a:lumMod val="75000"/>
                  </a:schemeClr>
                </a:solidFill>
              </a:rPr>
              <a:t>Αντιόχου</a:t>
            </a:r>
            <a:r>
              <a:rPr lang="el-GR" sz="2400" b="1" cap="none" dirty="0" smtClean="0">
                <a:solidFill>
                  <a:schemeClr val="accent5">
                    <a:lumMod val="75000"/>
                  </a:schemeClr>
                </a:solidFill>
              </a:rPr>
              <a:t> Αγγελική</a:t>
            </a:r>
            <a:br>
              <a:rPr lang="el-GR" sz="2400" b="1" cap="none" dirty="0" smtClean="0">
                <a:solidFill>
                  <a:schemeClr val="accent5">
                    <a:lumMod val="75000"/>
                  </a:schemeClr>
                </a:solidFill>
              </a:rPr>
            </a:br>
            <a:r>
              <a:rPr lang="el-GR" sz="2400" b="1" cap="none" dirty="0">
                <a:solidFill>
                  <a:schemeClr val="accent5">
                    <a:lumMod val="75000"/>
                  </a:schemeClr>
                </a:solidFill>
              </a:rPr>
              <a:t>	</a:t>
            </a:r>
            <a:r>
              <a:rPr lang="el-GR" sz="2400" b="1" cap="none" dirty="0" err="1" smtClean="0">
                <a:solidFill>
                  <a:schemeClr val="accent5">
                    <a:lumMod val="75000"/>
                  </a:schemeClr>
                </a:solidFill>
              </a:rPr>
              <a:t>Βάγγη</a:t>
            </a:r>
            <a:r>
              <a:rPr lang="el-GR" sz="2400" b="1" cap="none" dirty="0" smtClean="0">
                <a:solidFill>
                  <a:schemeClr val="accent5">
                    <a:lumMod val="75000"/>
                  </a:schemeClr>
                </a:solidFill>
              </a:rPr>
              <a:t> Λεία</a:t>
            </a:r>
            <a:br>
              <a:rPr lang="el-GR" sz="2400" b="1" cap="none" dirty="0" smtClean="0">
                <a:solidFill>
                  <a:schemeClr val="accent5">
                    <a:lumMod val="75000"/>
                  </a:schemeClr>
                </a:solidFill>
              </a:rPr>
            </a:br>
            <a:r>
              <a:rPr lang="el-GR" sz="2400" b="1" cap="none" dirty="0">
                <a:solidFill>
                  <a:schemeClr val="accent5">
                    <a:lumMod val="75000"/>
                  </a:schemeClr>
                </a:solidFill>
              </a:rPr>
              <a:t>	</a:t>
            </a:r>
            <a:r>
              <a:rPr lang="el-GR" sz="2400" b="1" cap="none" dirty="0" smtClean="0">
                <a:solidFill>
                  <a:schemeClr val="accent5">
                    <a:lumMod val="75000"/>
                  </a:schemeClr>
                </a:solidFill>
              </a:rPr>
              <a:t>Γιαννοπούλου Γεωργία</a:t>
            </a:r>
            <a:br>
              <a:rPr lang="el-GR" sz="2400" b="1" cap="none" dirty="0" smtClean="0">
                <a:solidFill>
                  <a:schemeClr val="accent5">
                    <a:lumMod val="75000"/>
                  </a:schemeClr>
                </a:solidFill>
              </a:rPr>
            </a:br>
            <a:r>
              <a:rPr lang="el-GR" sz="2400" b="1" cap="none" dirty="0">
                <a:solidFill>
                  <a:schemeClr val="accent5">
                    <a:lumMod val="75000"/>
                  </a:schemeClr>
                </a:solidFill>
              </a:rPr>
              <a:t>	</a:t>
            </a:r>
            <a:r>
              <a:rPr lang="el-GR" sz="2400" b="1" cap="none" dirty="0" err="1" smtClean="0">
                <a:solidFill>
                  <a:schemeClr val="accent5">
                    <a:lumMod val="75000"/>
                  </a:schemeClr>
                </a:solidFill>
              </a:rPr>
              <a:t>Γράσσος</a:t>
            </a:r>
            <a:r>
              <a:rPr lang="el-GR" sz="2400" b="1" cap="none" dirty="0" smtClean="0">
                <a:solidFill>
                  <a:schemeClr val="accent5">
                    <a:lumMod val="75000"/>
                  </a:schemeClr>
                </a:solidFill>
              </a:rPr>
              <a:t> Νικόλαος</a:t>
            </a:r>
            <a:br>
              <a:rPr lang="el-GR" sz="2400" b="1" cap="none" dirty="0" smtClean="0">
                <a:solidFill>
                  <a:schemeClr val="accent5">
                    <a:lumMod val="75000"/>
                  </a:schemeClr>
                </a:solidFill>
              </a:rPr>
            </a:br>
            <a:r>
              <a:rPr lang="el-GR" sz="2400" b="1" cap="none" dirty="0">
                <a:solidFill>
                  <a:schemeClr val="accent5">
                    <a:lumMod val="75000"/>
                  </a:schemeClr>
                </a:solidFill>
              </a:rPr>
              <a:t>	</a:t>
            </a:r>
            <a:r>
              <a:rPr lang="el-GR" sz="2400" b="1" cap="none" dirty="0" err="1" smtClean="0">
                <a:solidFill>
                  <a:schemeClr val="accent5">
                    <a:lumMod val="75000"/>
                  </a:schemeClr>
                </a:solidFill>
              </a:rPr>
              <a:t>Γρασσού</a:t>
            </a:r>
            <a:r>
              <a:rPr lang="el-GR" sz="2400" b="1" cap="none" dirty="0" smtClean="0">
                <a:solidFill>
                  <a:schemeClr val="accent5">
                    <a:lumMod val="75000"/>
                  </a:schemeClr>
                </a:solidFill>
              </a:rPr>
              <a:t> Αλεξάνδρα-</a:t>
            </a:r>
            <a:r>
              <a:rPr lang="el-GR" sz="2400" b="1" cap="none" dirty="0" err="1" smtClean="0">
                <a:solidFill>
                  <a:schemeClr val="accent5">
                    <a:lumMod val="75000"/>
                  </a:schemeClr>
                </a:solidFill>
              </a:rPr>
              <a:t>Ραφαέλα</a:t>
            </a:r>
            <a:r>
              <a:rPr lang="el-GR" sz="2400" b="1" cap="none" dirty="0" smtClean="0">
                <a:solidFill>
                  <a:schemeClr val="accent5">
                    <a:lumMod val="75000"/>
                  </a:schemeClr>
                </a:solidFill>
              </a:rPr>
              <a:t/>
            </a:r>
            <a:br>
              <a:rPr lang="el-GR" sz="2400" b="1" cap="none" dirty="0" smtClean="0">
                <a:solidFill>
                  <a:schemeClr val="accent5">
                    <a:lumMod val="75000"/>
                  </a:schemeClr>
                </a:solidFill>
              </a:rPr>
            </a:br>
            <a:r>
              <a:rPr lang="el-GR" sz="2400" b="1" cap="none" dirty="0">
                <a:latin typeface="Times New Roman" panose="02020603050405020304" pitchFamily="18" charset="0"/>
                <a:cs typeface="Times New Roman" panose="02020603050405020304" pitchFamily="18" charset="0"/>
              </a:rPr>
              <a:t/>
            </a:r>
            <a:br>
              <a:rPr lang="el-GR" sz="2400" b="1" cap="none" dirty="0">
                <a:latin typeface="Times New Roman" panose="02020603050405020304" pitchFamily="18" charset="0"/>
                <a:cs typeface="Times New Roman" panose="02020603050405020304" pitchFamily="18" charset="0"/>
              </a:rPr>
            </a:br>
            <a:r>
              <a:rPr lang="el-GR" sz="2400" b="1" cap="none" dirty="0" smtClean="0">
                <a:solidFill>
                  <a:schemeClr val="bg2"/>
                </a:solidFill>
                <a:latin typeface="Times New Roman" panose="02020603050405020304" pitchFamily="18" charset="0"/>
                <a:cs typeface="Times New Roman" panose="02020603050405020304" pitchFamily="18" charset="0"/>
              </a:rPr>
              <a:t>Ονόματα Εκπαιδευτικών:	</a:t>
            </a:r>
            <a:r>
              <a:rPr lang="el-GR" sz="2400" b="1" cap="none" dirty="0" smtClean="0">
                <a:solidFill>
                  <a:schemeClr val="bg1"/>
                </a:solidFill>
                <a:latin typeface="Times New Roman" panose="02020603050405020304" pitchFamily="18" charset="0"/>
                <a:cs typeface="Times New Roman" panose="02020603050405020304" pitchFamily="18" charset="0"/>
              </a:rPr>
              <a:t>Κουσινιώρης Γεώργιος ΠΕ03</a:t>
            </a:r>
            <a:br>
              <a:rPr lang="el-GR" sz="2400" b="1" cap="none" dirty="0" smtClean="0">
                <a:solidFill>
                  <a:schemeClr val="bg1"/>
                </a:solidFill>
                <a:latin typeface="Times New Roman" panose="02020603050405020304" pitchFamily="18" charset="0"/>
                <a:cs typeface="Times New Roman" panose="02020603050405020304" pitchFamily="18" charset="0"/>
              </a:rPr>
            </a:br>
            <a:r>
              <a:rPr lang="el-GR" sz="2400" b="1" cap="none" dirty="0">
                <a:solidFill>
                  <a:schemeClr val="bg1"/>
                </a:solidFill>
                <a:latin typeface="Times New Roman" panose="02020603050405020304" pitchFamily="18" charset="0"/>
                <a:cs typeface="Times New Roman" panose="02020603050405020304" pitchFamily="18" charset="0"/>
              </a:rPr>
              <a:t>	</a:t>
            </a:r>
            <a:r>
              <a:rPr lang="el-GR" sz="2400" b="1" cap="none" dirty="0" smtClean="0">
                <a:solidFill>
                  <a:schemeClr val="bg1"/>
                </a:solidFill>
                <a:latin typeface="Times New Roman" panose="02020603050405020304" pitchFamily="18" charset="0"/>
                <a:cs typeface="Times New Roman" panose="02020603050405020304" pitchFamily="18" charset="0"/>
              </a:rPr>
              <a:t>	Κανελλοπούλου Μαρία ΠΕ03</a:t>
            </a:r>
            <a:br>
              <a:rPr lang="el-GR" sz="2400" b="1" cap="none" dirty="0" smtClean="0">
                <a:solidFill>
                  <a:schemeClr val="bg1"/>
                </a:solidFill>
                <a:latin typeface="Times New Roman" panose="02020603050405020304" pitchFamily="18" charset="0"/>
                <a:cs typeface="Times New Roman" panose="02020603050405020304" pitchFamily="18" charset="0"/>
              </a:rPr>
            </a:br>
            <a:r>
              <a:rPr lang="el-GR" sz="2400" b="1" cap="none" dirty="0">
                <a:solidFill>
                  <a:schemeClr val="bg1"/>
                </a:solidFill>
                <a:latin typeface="Times New Roman" panose="02020603050405020304" pitchFamily="18" charset="0"/>
                <a:cs typeface="Times New Roman" panose="02020603050405020304" pitchFamily="18" charset="0"/>
              </a:rPr>
              <a:t>	</a:t>
            </a:r>
            <a:r>
              <a:rPr lang="el-GR" sz="2400" b="1" cap="none" dirty="0" smtClean="0">
                <a:solidFill>
                  <a:schemeClr val="bg1"/>
                </a:solidFill>
                <a:latin typeface="Times New Roman" panose="02020603050405020304" pitchFamily="18" charset="0"/>
                <a:cs typeface="Times New Roman" panose="02020603050405020304" pitchFamily="18" charset="0"/>
              </a:rPr>
              <a:t>	Σπυροπούλου Ευθυμία Ιωάννα ΠΕ02</a:t>
            </a:r>
            <a:endParaRPr lang="el-GR"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55663" y="263525"/>
            <a:ext cx="9826625" cy="1387475"/>
          </a:xfrm>
          <a:prstGeom prst="rect">
            <a:avLst/>
          </a:prstGeom>
        </p:spPr>
        <p:txBody>
          <a:bodyPr>
            <a:spAutoFit/>
          </a:bodyPr>
          <a:lstStyle/>
          <a:p>
            <a:pPr marL="261938" indent="-261938" fontAlgn="auto">
              <a:lnSpc>
                <a:spcPct val="107000"/>
              </a:lnSpc>
              <a:spcBef>
                <a:spcPts val="1200"/>
              </a:spcBef>
              <a:spcAft>
                <a:spcPts val="600"/>
              </a:spcAft>
              <a:buFont typeface="Arial" panose="020B0604020202020204" pitchFamily="34" charset="0"/>
              <a:buChar char="•"/>
              <a:defRPr/>
            </a:pPr>
            <a:r>
              <a:rPr lang="el-GR" sz="2000" b="1" u="heavy" dirty="0">
                <a:solidFill>
                  <a:schemeClr val="accent1">
                    <a:lumMod val="60000"/>
                    <a:lumOff val="40000"/>
                  </a:schemeClr>
                </a:solidFill>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Μέτρηση του εμβαδού της αυλής του σχολείου μας.</a:t>
            </a:r>
          </a:p>
          <a:p>
            <a:pPr marL="261938" fontAlgn="auto">
              <a:lnSpc>
                <a:spcPct val="107000"/>
              </a:lnSpc>
              <a:spcBef>
                <a:spcPts val="0"/>
              </a:spcBef>
              <a:spcAft>
                <a:spcPts val="800"/>
              </a:spcAft>
              <a:defRPr/>
            </a:pPr>
            <a:r>
              <a:rPr lang="el-G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Αφού μάθαμε να χρησιμοποιούμε τον τύπο του Ήρωνος είπαμε να τον εφαρμόσουμε στην πράξη για να εκτιμήσουμε την αξία του. Έτσι αποφασίσαμε να υπολογίσουμε το εμβαδόν της αυλής του σχολικού συγκροτήματος στο οποίο βρίσκεται το σχολείο μας.</a:t>
            </a:r>
            <a:endParaRPr lang="el-G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8914" name="Εικόνα 2"/>
          <p:cNvPicPr>
            <a:picLocks noChangeAspect="1"/>
          </p:cNvPicPr>
          <p:nvPr/>
        </p:nvPicPr>
        <p:blipFill>
          <a:blip r:embed="rId2"/>
          <a:srcRect/>
          <a:stretch>
            <a:fillRect/>
          </a:stretch>
        </p:blipFill>
        <p:spPr bwMode="auto">
          <a:xfrm>
            <a:off x="2147888" y="1798638"/>
            <a:ext cx="7996237" cy="485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Ορθογώνιο 2"/>
          <p:cNvSpPr>
            <a:spLocks noChangeArrowheads="1"/>
          </p:cNvSpPr>
          <p:nvPr/>
        </p:nvSpPr>
        <p:spPr bwMode="auto">
          <a:xfrm>
            <a:off x="725488" y="534988"/>
            <a:ext cx="10741025" cy="982662"/>
          </a:xfrm>
          <a:prstGeom prst="rect">
            <a:avLst/>
          </a:prstGeom>
          <a:noFill/>
          <a:ln w="9525">
            <a:noFill/>
            <a:miter lim="800000"/>
            <a:headEnd/>
            <a:tailEnd/>
          </a:ln>
        </p:spPr>
        <p:txBody>
          <a:bodyPr>
            <a:spAutoFit/>
          </a:bodyPr>
          <a:lstStyle/>
          <a:p>
            <a:pPr marL="179388" algn="just">
              <a:lnSpc>
                <a:spcPct val="107000"/>
              </a:lnSpc>
            </a:pPr>
            <a:r>
              <a:rPr lang="el-GR" dirty="0">
                <a:solidFill>
                  <a:schemeClr val="bg1"/>
                </a:solidFill>
                <a:latin typeface="Times New Roman" pitchFamily="18" charset="0"/>
                <a:ea typeface="Calibri" pitchFamily="34" charset="0"/>
                <a:cs typeface="Times New Roman" pitchFamily="18" charset="0"/>
              </a:rPr>
              <a:t>Πήραμε μια φωτογραφία από το </a:t>
            </a:r>
            <a:r>
              <a:rPr lang="en-US" dirty="0">
                <a:solidFill>
                  <a:schemeClr val="bg1"/>
                </a:solidFill>
                <a:latin typeface="Times New Roman" pitchFamily="18" charset="0"/>
                <a:ea typeface="Calibri" pitchFamily="34" charset="0"/>
                <a:cs typeface="Times New Roman" pitchFamily="18" charset="0"/>
              </a:rPr>
              <a:t>Google </a:t>
            </a:r>
            <a:r>
              <a:rPr lang="en-US" dirty="0" smtClean="0">
                <a:solidFill>
                  <a:schemeClr val="bg1"/>
                </a:solidFill>
                <a:latin typeface="Times New Roman" pitchFamily="18" charset="0"/>
                <a:ea typeface="Calibri" pitchFamily="34" charset="0"/>
                <a:cs typeface="Times New Roman" pitchFamily="18" charset="0"/>
              </a:rPr>
              <a:t>Earth</a:t>
            </a:r>
            <a:r>
              <a:rPr lang="el-GR" dirty="0" smtClean="0">
                <a:solidFill>
                  <a:schemeClr val="bg1"/>
                </a:solidFill>
                <a:latin typeface="Times New Roman" pitchFamily="18" charset="0"/>
                <a:ea typeface="Calibri" pitchFamily="34" charset="0"/>
                <a:cs typeface="Times New Roman" pitchFamily="18" charset="0"/>
              </a:rPr>
              <a:t> </a:t>
            </a:r>
            <a:r>
              <a:rPr lang="el-GR" dirty="0">
                <a:solidFill>
                  <a:schemeClr val="bg1"/>
                </a:solidFill>
                <a:latin typeface="Times New Roman" pitchFamily="18" charset="0"/>
                <a:ea typeface="Calibri" pitchFamily="34" charset="0"/>
                <a:cs typeface="Times New Roman" pitchFamily="18" charset="0"/>
              </a:rPr>
              <a:t>της περιοχής που βρίσκεται το σχολείο μας και σχεδιάσαμε σ’ αυτή τρίγωνα. Πήραμε το σχέδιό μας, χαρτί μολύβι και μια μετροταινία και πιάσαμε δουλειά. Κάναμε τις μετρήσεις μας και καταστρώσαμε τον παρακάτω πίνακα με τη βοήθεια του λογισμικού </a:t>
            </a:r>
            <a:r>
              <a:rPr lang="en-US" dirty="0">
                <a:solidFill>
                  <a:schemeClr val="bg1"/>
                </a:solidFill>
                <a:latin typeface="Times New Roman" pitchFamily="18" charset="0"/>
                <a:ea typeface="Calibri" pitchFamily="34" charset="0"/>
                <a:cs typeface="Times New Roman" pitchFamily="18" charset="0"/>
              </a:rPr>
              <a:t>MS Excel</a:t>
            </a:r>
            <a:r>
              <a:rPr lang="el-GR" dirty="0">
                <a:solidFill>
                  <a:schemeClr val="bg1"/>
                </a:solidFill>
                <a:latin typeface="Times New Roman" pitchFamily="18" charset="0"/>
                <a:ea typeface="Calibri" pitchFamily="34" charset="0"/>
                <a:cs typeface="Times New Roman" pitchFamily="18" charset="0"/>
              </a:rPr>
              <a:t>. </a:t>
            </a:r>
          </a:p>
        </p:txBody>
      </p:sp>
      <p:pic>
        <p:nvPicPr>
          <p:cNvPr id="39938" name="Εικόνα 3"/>
          <p:cNvPicPr>
            <a:picLocks noChangeAspect="1"/>
          </p:cNvPicPr>
          <p:nvPr/>
        </p:nvPicPr>
        <p:blipFill>
          <a:blip r:embed="rId2"/>
          <a:srcRect/>
          <a:stretch>
            <a:fillRect/>
          </a:stretch>
        </p:blipFill>
        <p:spPr bwMode="auto">
          <a:xfrm>
            <a:off x="1646238" y="1884363"/>
            <a:ext cx="8899525" cy="348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84225" y="1673225"/>
            <a:ext cx="10552113" cy="4154086"/>
          </a:xfrm>
          <a:prstGeom prst="rect">
            <a:avLst/>
          </a:prstGeom>
        </p:spPr>
        <p:txBody>
          <a:bodyPr>
            <a:spAutoFit/>
          </a:bodyPr>
          <a:lstStyle/>
          <a:p>
            <a:pPr marL="342900" indent="-342900" fontAlgn="auto">
              <a:lnSpc>
                <a:spcPct val="107000"/>
              </a:lnSpc>
              <a:spcBef>
                <a:spcPts val="1200"/>
              </a:spcBef>
              <a:spcAft>
                <a:spcPts val="600"/>
              </a:spcAft>
              <a:buFont typeface="Arial" panose="020B0604020202020204" pitchFamily="34" charset="0"/>
              <a:buChar char="•"/>
              <a:defRPr/>
            </a:pPr>
            <a:r>
              <a:rPr lang="el-GR" sz="2200" b="1" u="heavy" dirty="0">
                <a:solidFill>
                  <a:schemeClr val="accent1">
                    <a:lumMod val="60000"/>
                    <a:lumOff val="40000"/>
                  </a:schemeClr>
                </a:solidFill>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Βιβλιογραφικές αναφορές</a:t>
            </a:r>
          </a:p>
          <a:p>
            <a:pPr marL="812800" indent="-512763" fontAlgn="auto">
              <a:lnSpc>
                <a:spcPct val="107000"/>
              </a:lnSpc>
              <a:spcBef>
                <a:spcPts val="0"/>
              </a:spcBef>
              <a:spcAft>
                <a:spcPts val="0"/>
              </a:spcAft>
              <a:defRPr/>
            </a:pPr>
            <a:r>
              <a:rPr lang="el-G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Βιβλιογραφικές και </a:t>
            </a:r>
            <a:r>
              <a:rPr lang="el-GR"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δικτυογραφικές</a:t>
            </a:r>
            <a:r>
              <a:rPr lang="el-G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αναφορές</a:t>
            </a:r>
          </a:p>
          <a:p>
            <a:pPr marL="812800" indent="-512763" fontAlgn="auto">
              <a:lnSpc>
                <a:spcPct val="107000"/>
              </a:lnSpc>
              <a:spcBef>
                <a:spcPts val="0"/>
              </a:spcBef>
              <a:spcAft>
                <a:spcPts val="0"/>
              </a:spcAft>
              <a:defRPr/>
            </a:pPr>
            <a:r>
              <a:rPr lang="el-G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Β. ΣΠΑΝΔΑΓΟΥ – Ρ. ΣΠΑΝΔΑΓΟΥ – Δ. ΤΡΑΥΛΟΥ: ΄΄ Οι Μαθηματικοί της Αρχαίας Ελλάδος΄΄ - Εκδόσεις ΑΙΘΡΑ 2000</a:t>
            </a:r>
          </a:p>
          <a:p>
            <a:pPr marL="812800" indent="-512763" fontAlgn="auto">
              <a:lnSpc>
                <a:spcPct val="107000"/>
              </a:lnSpc>
              <a:spcBef>
                <a:spcPts val="0"/>
              </a:spcBef>
              <a:spcAft>
                <a:spcPts val="0"/>
              </a:spcAft>
              <a:defRPr/>
            </a:pPr>
            <a:r>
              <a:rPr lang="el-G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	 </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http://www1.aegean.gr/lykpeir/synergasies/SE </a:t>
            </a:r>
            <a:r>
              <a:rPr lang="el-G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ΙΣΤΟΡΙΑ ΚΑΙ ΓΡΑΦΗ ΤΩΝ ΑΡΙΘ-ΜΩΝ.</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html (</a:t>
            </a:r>
            <a:r>
              <a:rPr lang="el-GR"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Ημ</a:t>
            </a:r>
            <a:r>
              <a:rPr lang="el-G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l-GR"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Αναγν</a:t>
            </a:r>
            <a:r>
              <a:rPr lang="el-G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5/2/2025 12:29μμ)</a:t>
            </a:r>
          </a:p>
          <a:p>
            <a:pPr marL="812800" indent="-512763" fontAlgn="auto">
              <a:lnSpc>
                <a:spcPct val="107000"/>
              </a:lnSpc>
              <a:spcBef>
                <a:spcPts val="0"/>
              </a:spcBef>
              <a:spcAft>
                <a:spcPts val="0"/>
              </a:spcAft>
              <a:defRPr/>
            </a:pPr>
            <a:r>
              <a:rPr lang="el-G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	</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Sir Thomas L. Heath:</a:t>
            </a:r>
            <a:r>
              <a:rPr lang="el-G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΄΄ΙΣΤΟΡΙΑ ΤΩΝ ΕΛΛΗΝΗΚΩΝ ΜΑΘΗΜΑΤΙΚΩΝ΄΄ - Κ.Ε.ΕΠ.ΕΚ. – Αθήνα 2001.</a:t>
            </a:r>
          </a:p>
          <a:p>
            <a:pPr marL="812800" indent="-512763" fontAlgn="auto">
              <a:lnSpc>
                <a:spcPct val="107000"/>
              </a:lnSpc>
              <a:spcBef>
                <a:spcPts val="0"/>
              </a:spcBef>
              <a:spcAft>
                <a:spcPts val="0"/>
              </a:spcAft>
              <a:defRPr/>
            </a:pPr>
            <a:r>
              <a:rPr lang="el-G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	</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https://www.google.com/maps/place/Gastouni+273+00/@37.8477531,21.2549726,143m/ data=!3m1!1e3!4m6!3m5!1s0x1360afd9b749ca47:0x8dcd165592409348!8m2!3d37.8509191!4d21.2543651!16s%2Fg%2F1233ll48?entry=</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ttu&amp;g_ep</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=EgoyMDI1MDIwMy4wIKXMDSoASAFQAw%3D%3D  (</a:t>
            </a:r>
            <a:r>
              <a:rPr lang="el-GR"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Ημ</a:t>
            </a:r>
            <a:r>
              <a:rPr lang="el-G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προσπέλασης 7/2/2025 12:20μμ)</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4"/>
          <p:cNvSpPr>
            <a:spLocks noChangeArrowheads="1" noChangeShapeType="1" noTextEdit="1"/>
          </p:cNvSpPr>
          <p:nvPr/>
        </p:nvSpPr>
        <p:spPr bwMode="auto">
          <a:xfrm>
            <a:off x="1560513" y="376238"/>
            <a:ext cx="8766175" cy="2635250"/>
          </a:xfrm>
          <a:prstGeom prst="rect">
            <a:avLst/>
          </a:prstGeom>
        </p:spPr>
        <p:txBody>
          <a:bodyPr wrap="none" fromWordArt="1">
            <a:prstTxWarp prst="textFadeUp">
              <a:avLst>
                <a:gd name="adj" fmla="val 29912"/>
              </a:avLst>
            </a:prstTxWarp>
          </a:bodyPr>
          <a:lstStyle/>
          <a:p>
            <a:pPr algn="ctr"/>
            <a:r>
              <a:rPr lang="el-GR" sz="2700" kern="10" dirty="0">
                <a:ln w="9525">
                  <a:solidFill>
                    <a:srgbClr val="CC99FF"/>
                  </a:solidFill>
                  <a:round/>
                  <a:headEnd/>
                  <a:tailEnd/>
                </a:ln>
                <a:gradFill rotWithShape="1">
                  <a:gsLst>
                    <a:gs pos="0">
                      <a:schemeClr val="tx2"/>
                    </a:gs>
                    <a:gs pos="100000">
                      <a:schemeClr val="accent1"/>
                    </a:gs>
                  </a:gsLst>
                  <a:lin ang="5400000" scaled="1"/>
                </a:gradFill>
                <a:effectLst>
                  <a:outerShdw dist="53882" dir="2700000" algn="ctr" rotWithShape="0">
                    <a:srgbClr val="9999FF">
                      <a:alpha val="79999"/>
                    </a:srgbClr>
                  </a:outerShdw>
                </a:effectLst>
                <a:latin typeface="Impact"/>
              </a:rPr>
              <a:t>Σας</a:t>
            </a:r>
          </a:p>
          <a:p>
            <a:pPr algn="ctr"/>
            <a:r>
              <a:rPr lang="el-GR" sz="2700" kern="10" dirty="0">
                <a:ln w="9525">
                  <a:solidFill>
                    <a:srgbClr val="CC99FF"/>
                  </a:solidFill>
                  <a:round/>
                  <a:headEnd/>
                  <a:tailEnd/>
                </a:ln>
                <a:gradFill rotWithShape="1">
                  <a:gsLst>
                    <a:gs pos="0">
                      <a:schemeClr val="tx2"/>
                    </a:gs>
                    <a:gs pos="100000">
                      <a:schemeClr val="accent1"/>
                    </a:gs>
                  </a:gsLst>
                  <a:lin ang="5400000" scaled="1"/>
                </a:gradFill>
                <a:effectLst>
                  <a:outerShdw dist="53882" dir="2700000" algn="ctr" rotWithShape="0">
                    <a:srgbClr val="9999FF">
                      <a:alpha val="79999"/>
                    </a:srgbClr>
                  </a:outerShdw>
                </a:effectLst>
                <a:latin typeface="Impact"/>
              </a:rPr>
              <a:t>Ευχαριστούμε</a:t>
            </a:r>
          </a:p>
          <a:p>
            <a:pPr algn="ctr"/>
            <a:r>
              <a:rPr lang="el-GR" sz="2700" kern="10" dirty="0">
                <a:ln w="9525">
                  <a:solidFill>
                    <a:srgbClr val="CC99FF"/>
                  </a:solidFill>
                  <a:round/>
                  <a:headEnd/>
                  <a:tailEnd/>
                </a:ln>
                <a:gradFill rotWithShape="1">
                  <a:gsLst>
                    <a:gs pos="0">
                      <a:schemeClr val="tx2"/>
                    </a:gs>
                    <a:gs pos="100000">
                      <a:schemeClr val="accent1"/>
                    </a:gs>
                  </a:gsLst>
                  <a:lin ang="5400000" scaled="1"/>
                </a:gradFill>
                <a:effectLst>
                  <a:outerShdw dist="53882" dir="2700000" algn="ctr" rotWithShape="0">
                    <a:srgbClr val="9999FF">
                      <a:alpha val="79999"/>
                    </a:srgbClr>
                  </a:outerShdw>
                </a:effectLst>
                <a:latin typeface="Impact"/>
              </a:rPr>
              <a:t>πολύ</a:t>
            </a:r>
          </a:p>
        </p:txBody>
      </p:sp>
      <p:sp>
        <p:nvSpPr>
          <p:cNvPr id="3" name="Text Box 15"/>
          <p:cNvSpPr txBox="1">
            <a:spLocks noChangeArrowheads="1"/>
          </p:cNvSpPr>
          <p:nvPr/>
        </p:nvSpPr>
        <p:spPr bwMode="auto">
          <a:xfrm>
            <a:off x="7167563" y="3709988"/>
            <a:ext cx="3952875" cy="1692771"/>
          </a:xfrm>
          <a:prstGeom prst="rect">
            <a:avLst/>
          </a:prstGeom>
          <a:noFill/>
          <a:ln>
            <a:noFill/>
          </a:ln>
          <a:effectLst/>
          <a:extLst/>
        </p:spPr>
        <p:txBody>
          <a:bodyPr lIns="68580" tIns="34290" rIns="68580" bIns="34290">
            <a:spAutoFit/>
          </a:bodyPr>
          <a:lstStyle/>
          <a:p>
            <a:pPr algn="ctr" defTabSz="685800" eaLnBrk="0" hangingPunct="0">
              <a:defRPr/>
            </a:pPr>
            <a:r>
              <a:rPr lang="el-GR" altLang="el-GR" sz="2000" b="1" i="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Οι Υπεύθυνοι Καθηγητές</a:t>
            </a:r>
            <a:endParaRPr lang="el-GR" altLang="el-GR" sz="2000" b="1" dirty="0">
              <a:solidFill>
                <a:srgbClr val="FF0000"/>
              </a:solidFill>
              <a:latin typeface="Times New Roman" panose="02020603050405020304" pitchFamily="18" charset="0"/>
              <a:cs typeface="Times New Roman" panose="02020603050405020304" pitchFamily="18" charset="0"/>
            </a:endParaRPr>
          </a:p>
          <a:p>
            <a:pPr algn="ctr" defTabSz="685800" eaLnBrk="0" hangingPunct="0">
              <a:spcBef>
                <a:spcPts val="900"/>
              </a:spcBef>
              <a:defRPr/>
            </a:pPr>
            <a:r>
              <a:rPr lang="el-GR" sz="2000" b="1" dirty="0">
                <a:solidFill>
                  <a:schemeClr val="accent2"/>
                </a:solidFill>
                <a:latin typeface="Times New Roman" panose="02020603050405020304" pitchFamily="18" charset="0"/>
                <a:cs typeface="Times New Roman" panose="02020603050405020304" pitchFamily="18" charset="0"/>
              </a:rPr>
              <a:t> </a:t>
            </a:r>
            <a:r>
              <a:rPr lang="el-GR" altLang="el-GR" sz="2100" b="1" dirty="0">
                <a:solidFill>
                  <a:srgbClr val="4472C4">
                    <a:lumMod val="75000"/>
                  </a:srgbClr>
                </a:solidFill>
                <a:effectLst>
                  <a:outerShdw blurRad="38100" dist="38100" dir="2700000" algn="tl">
                    <a:srgbClr val="C0C0C0"/>
                  </a:outerShdw>
                </a:effectLst>
                <a:latin typeface="Times New Roman" panose="02020603050405020304" pitchFamily="18" charset="0"/>
                <a:cs typeface="+mn-cs"/>
              </a:rPr>
              <a:t>Γιώργος Α. </a:t>
            </a:r>
            <a:r>
              <a:rPr lang="el-GR" altLang="el-GR" sz="2100" b="1" dirty="0" smtClean="0">
                <a:solidFill>
                  <a:srgbClr val="4472C4">
                    <a:lumMod val="75000"/>
                  </a:srgbClr>
                </a:solidFill>
                <a:effectLst>
                  <a:outerShdw blurRad="38100" dist="38100" dir="2700000" algn="tl">
                    <a:srgbClr val="C0C0C0"/>
                  </a:outerShdw>
                </a:effectLst>
                <a:latin typeface="Times New Roman" panose="02020603050405020304" pitchFamily="18" charset="0"/>
                <a:cs typeface="+mn-cs"/>
              </a:rPr>
              <a:t>Κουσινιώρης</a:t>
            </a:r>
          </a:p>
          <a:p>
            <a:pPr algn="ctr" defTabSz="685800" eaLnBrk="0" hangingPunct="0">
              <a:spcBef>
                <a:spcPts val="900"/>
              </a:spcBef>
              <a:defRPr/>
            </a:pPr>
            <a:r>
              <a:rPr lang="el-GR" altLang="el-GR" sz="2100" b="1" dirty="0" smtClean="0">
                <a:solidFill>
                  <a:srgbClr val="4472C4">
                    <a:lumMod val="75000"/>
                  </a:srgbClr>
                </a:solidFill>
                <a:effectLst>
                  <a:outerShdw blurRad="38100" dist="38100" dir="2700000" algn="tl">
                    <a:srgbClr val="C0C0C0"/>
                  </a:outerShdw>
                </a:effectLst>
                <a:latin typeface="Times New Roman" panose="02020603050405020304" pitchFamily="18" charset="0"/>
                <a:cs typeface="+mn-cs"/>
              </a:rPr>
              <a:t>Μαρία Κανελλοπούλου</a:t>
            </a:r>
          </a:p>
          <a:p>
            <a:pPr algn="ctr" defTabSz="685800" eaLnBrk="0" hangingPunct="0">
              <a:spcBef>
                <a:spcPts val="900"/>
              </a:spcBef>
              <a:defRPr/>
            </a:pPr>
            <a:r>
              <a:rPr lang="el-GR" altLang="el-GR" sz="2100" b="1" dirty="0" smtClean="0">
                <a:solidFill>
                  <a:srgbClr val="4472C4">
                    <a:lumMod val="75000"/>
                  </a:srgbClr>
                </a:solidFill>
                <a:effectLst>
                  <a:outerShdw blurRad="38100" dist="38100" dir="2700000" algn="tl">
                    <a:srgbClr val="C0C0C0"/>
                  </a:outerShdw>
                </a:effectLst>
                <a:latin typeface="Times New Roman" panose="02020603050405020304" pitchFamily="18" charset="0"/>
                <a:cs typeface="+mn-cs"/>
              </a:rPr>
              <a:t>Ιωάννα Σπυροπούλου</a:t>
            </a:r>
            <a:endParaRPr lang="el-GR" altLang="el-GR" sz="1350" dirty="0">
              <a:solidFill>
                <a:srgbClr val="FFFF00"/>
              </a:solidFill>
              <a:effectLst>
                <a:outerShdw blurRad="38100" dist="38100" dir="2700000" algn="tl">
                  <a:srgbClr val="C0C0C0"/>
                </a:outerShdw>
              </a:effectLst>
              <a:latin typeface="Times New Roman" panose="02020603050405020304" pitchFamily="18" charset="0"/>
              <a:cs typeface="+mn-cs"/>
            </a:endParaRPr>
          </a:p>
        </p:txBody>
      </p:sp>
      <p:sp>
        <p:nvSpPr>
          <p:cNvPr id="4" name="Text Box 15"/>
          <p:cNvSpPr txBox="1">
            <a:spLocks noChangeArrowheads="1"/>
          </p:cNvSpPr>
          <p:nvPr/>
        </p:nvSpPr>
        <p:spPr bwMode="auto">
          <a:xfrm>
            <a:off x="1765300" y="3694113"/>
            <a:ext cx="3954463" cy="2954655"/>
          </a:xfrm>
          <a:prstGeom prst="rect">
            <a:avLst/>
          </a:prstGeom>
          <a:noFill/>
          <a:ln w="9525">
            <a:noFill/>
            <a:miter lim="800000"/>
            <a:headEnd/>
            <a:tailEnd/>
          </a:ln>
        </p:spPr>
        <p:txBody>
          <a:bodyPr lIns="68580" tIns="34290" rIns="68580" bIns="34290">
            <a:spAutoFit/>
          </a:bodyPr>
          <a:lstStyle/>
          <a:p>
            <a:pPr algn="ctr" defTabSz="685800" eaLnBrk="0" hangingPunct="0"/>
            <a:r>
              <a:rPr lang="el-GR" sz="2000" b="1" i="1" dirty="0">
                <a:solidFill>
                  <a:srgbClr val="FF0000"/>
                </a:solidFill>
                <a:latin typeface="Times New Roman" pitchFamily="18" charset="0"/>
                <a:cs typeface="Times New Roman" pitchFamily="18" charset="0"/>
              </a:rPr>
              <a:t>Οι μαθητές της Γ΄ Τάξης του Γυμνασίου Γαστούνης</a:t>
            </a:r>
          </a:p>
          <a:p>
            <a:pPr algn="ctr" defTabSz="685800" eaLnBrk="0" hangingPunct="0">
              <a:spcBef>
                <a:spcPts val="900"/>
              </a:spcBef>
            </a:pPr>
            <a:r>
              <a:rPr lang="el-GR" sz="2000" b="1" dirty="0" smtClean="0">
                <a:solidFill>
                  <a:schemeClr val="accent2"/>
                </a:solidFill>
                <a:latin typeface="Times New Roman" pitchFamily="18" charset="0"/>
                <a:cs typeface="Times New Roman" pitchFamily="18" charset="0"/>
              </a:rPr>
              <a:t>Λίνα Αβραμίδη</a:t>
            </a:r>
            <a:endParaRPr lang="el-GR" sz="2000" b="1" dirty="0">
              <a:solidFill>
                <a:schemeClr val="accent2"/>
              </a:solidFill>
              <a:latin typeface="Times New Roman" pitchFamily="18" charset="0"/>
              <a:cs typeface="Times New Roman" pitchFamily="18" charset="0"/>
            </a:endParaRPr>
          </a:p>
          <a:p>
            <a:pPr algn="ctr" defTabSz="685800" eaLnBrk="0" hangingPunct="0"/>
            <a:r>
              <a:rPr lang="el-GR" sz="2000" b="1" dirty="0" smtClean="0">
                <a:solidFill>
                  <a:schemeClr val="accent2"/>
                </a:solidFill>
                <a:latin typeface="Times New Roman" pitchFamily="18" charset="0"/>
                <a:cs typeface="Times New Roman" pitchFamily="18" charset="0"/>
              </a:rPr>
              <a:t>Αγγελική </a:t>
            </a:r>
            <a:r>
              <a:rPr lang="el-GR" sz="2000" b="1" dirty="0" err="1" smtClean="0">
                <a:solidFill>
                  <a:schemeClr val="accent2"/>
                </a:solidFill>
                <a:latin typeface="Times New Roman" pitchFamily="18" charset="0"/>
                <a:cs typeface="Times New Roman" pitchFamily="18" charset="0"/>
              </a:rPr>
              <a:t>Αντιόχου</a:t>
            </a:r>
            <a:endParaRPr lang="el-GR" sz="2000" b="1" dirty="0" smtClean="0">
              <a:solidFill>
                <a:schemeClr val="accent2"/>
              </a:solidFill>
              <a:latin typeface="Times New Roman" pitchFamily="18" charset="0"/>
              <a:cs typeface="Times New Roman" pitchFamily="18" charset="0"/>
            </a:endParaRPr>
          </a:p>
          <a:p>
            <a:pPr algn="ctr" defTabSz="685800" eaLnBrk="0" hangingPunct="0"/>
            <a:r>
              <a:rPr lang="el-GR" sz="2000" b="1" dirty="0" smtClean="0">
                <a:solidFill>
                  <a:schemeClr val="accent2"/>
                </a:solidFill>
                <a:latin typeface="Times New Roman" pitchFamily="18" charset="0"/>
                <a:cs typeface="Times New Roman" pitchFamily="18" charset="0"/>
              </a:rPr>
              <a:t>Λεία </a:t>
            </a:r>
            <a:r>
              <a:rPr lang="el-GR" sz="2000" b="1" dirty="0" err="1" smtClean="0">
                <a:solidFill>
                  <a:schemeClr val="accent2"/>
                </a:solidFill>
                <a:latin typeface="Times New Roman" pitchFamily="18" charset="0"/>
                <a:cs typeface="Times New Roman" pitchFamily="18" charset="0"/>
              </a:rPr>
              <a:t>Βάγγη</a:t>
            </a:r>
            <a:endParaRPr lang="el-GR" sz="2000" b="1" dirty="0" smtClean="0">
              <a:solidFill>
                <a:schemeClr val="accent2"/>
              </a:solidFill>
              <a:latin typeface="Times New Roman" pitchFamily="18" charset="0"/>
              <a:cs typeface="Times New Roman" pitchFamily="18" charset="0"/>
            </a:endParaRPr>
          </a:p>
          <a:p>
            <a:pPr algn="ctr" defTabSz="685800" eaLnBrk="0" hangingPunct="0"/>
            <a:r>
              <a:rPr lang="el-GR" sz="2000" b="1" dirty="0">
                <a:solidFill>
                  <a:schemeClr val="accent2"/>
                </a:solidFill>
                <a:latin typeface="Times New Roman" pitchFamily="18" charset="0"/>
                <a:cs typeface="Times New Roman" pitchFamily="18" charset="0"/>
              </a:rPr>
              <a:t>Γεωργία Γιαννοπούλου</a:t>
            </a:r>
          </a:p>
          <a:p>
            <a:pPr algn="ctr" defTabSz="685800" eaLnBrk="0" hangingPunct="0"/>
            <a:r>
              <a:rPr lang="el-GR" sz="2000" b="1" dirty="0" smtClean="0">
                <a:solidFill>
                  <a:schemeClr val="accent2"/>
                </a:solidFill>
                <a:latin typeface="Times New Roman" pitchFamily="18" charset="0"/>
                <a:cs typeface="Times New Roman" pitchFamily="18" charset="0"/>
              </a:rPr>
              <a:t>Αλεξάνδρα </a:t>
            </a:r>
            <a:r>
              <a:rPr lang="el-GR" sz="2000" b="1" dirty="0" err="1" smtClean="0">
                <a:solidFill>
                  <a:schemeClr val="accent2"/>
                </a:solidFill>
                <a:latin typeface="Times New Roman" pitchFamily="18" charset="0"/>
                <a:cs typeface="Times New Roman" pitchFamily="18" charset="0"/>
              </a:rPr>
              <a:t>Γράσσου</a:t>
            </a:r>
            <a:endParaRPr lang="el-GR" sz="2000" b="1" dirty="0">
              <a:solidFill>
                <a:schemeClr val="accent2"/>
              </a:solidFill>
              <a:latin typeface="Times New Roman" pitchFamily="18" charset="0"/>
              <a:cs typeface="Times New Roman" pitchFamily="18" charset="0"/>
            </a:endParaRPr>
          </a:p>
          <a:p>
            <a:pPr algn="ctr" defTabSz="685800" eaLnBrk="0" hangingPunct="0"/>
            <a:r>
              <a:rPr lang="el-GR" sz="2000" b="1" dirty="0" smtClean="0">
                <a:solidFill>
                  <a:schemeClr val="accent2"/>
                </a:solidFill>
                <a:latin typeface="Times New Roman" pitchFamily="18" charset="0"/>
                <a:cs typeface="Times New Roman" pitchFamily="18" charset="0"/>
              </a:rPr>
              <a:t>Νίκος </a:t>
            </a:r>
            <a:r>
              <a:rPr lang="el-GR" sz="2000" b="1" dirty="0" err="1" smtClean="0">
                <a:solidFill>
                  <a:schemeClr val="accent2"/>
                </a:solidFill>
                <a:latin typeface="Times New Roman" pitchFamily="18" charset="0"/>
                <a:cs typeface="Times New Roman" pitchFamily="18" charset="0"/>
              </a:rPr>
              <a:t>Γράσσος</a:t>
            </a:r>
            <a:endParaRPr lang="el-GR" sz="2000" b="1" dirty="0">
              <a:solidFill>
                <a:schemeClr val="accent2"/>
              </a:solidFill>
              <a:latin typeface="Times New Roman" pitchFamily="18" charset="0"/>
              <a:cs typeface="Times New Roman" pitchFamily="18" charset="0"/>
            </a:endParaRPr>
          </a:p>
          <a:p>
            <a:pPr algn="ctr" defTabSz="685800" eaLnBrk="0" hangingPunct="0"/>
            <a:endParaRPr lang="el-GR" sz="2000" b="1" dirty="0">
              <a:solidFill>
                <a:schemeClr val="accent2"/>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500"/>
                            </p:stCondLst>
                            <p:childTnLst>
                              <p:par>
                                <p:cTn id="13" presetID="1" presetClass="entr" presetSubtype="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par>
                          <p:cTn id="15" fill="hold">
                            <p:stCondLst>
                              <p:cond delay="2500"/>
                            </p:stCondLst>
                            <p:childTnLst>
                              <p:par>
                                <p:cTn id="16" presetID="45" presetClass="entr" presetSubtype="0" fill="hold"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2000"/>
                                        <p:tgtEl>
                                          <p:spTgt spid="4">
                                            <p:txEl>
                                              <p:pRg st="1" end="1"/>
                                            </p:txEl>
                                          </p:spTgt>
                                        </p:tgtEl>
                                      </p:cBhvr>
                                    </p:animEffect>
                                    <p:anim calcmode="lin" valueType="num">
                                      <p:cBhvr>
                                        <p:cTn id="19"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20"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par>
                          <p:cTn id="21" fill="hold">
                            <p:stCondLst>
                              <p:cond delay="4500"/>
                            </p:stCondLst>
                            <p:childTnLst>
                              <p:par>
                                <p:cTn id="22" presetID="53" presetClass="entr" presetSubtype="16" fill="hold"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6" dur="2000"/>
                                        <p:tgtEl>
                                          <p:spTgt spid="4">
                                            <p:txEl>
                                              <p:pRg st="2" end="2"/>
                                            </p:txEl>
                                          </p:spTgt>
                                        </p:tgtEl>
                                      </p:cBhvr>
                                    </p:animEffect>
                                  </p:childTnLst>
                                </p:cTn>
                              </p:par>
                            </p:childTnLst>
                          </p:cTn>
                        </p:par>
                        <p:par>
                          <p:cTn id="27" fill="hold">
                            <p:stCondLst>
                              <p:cond delay="6500"/>
                            </p:stCondLst>
                            <p:childTnLst>
                              <p:par>
                                <p:cTn id="28" presetID="26" presetClass="entr" presetSubtype="0" fill="hold" nodeType="after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down)">
                                      <p:cBhvr>
                                        <p:cTn id="30" dur="580">
                                          <p:stCondLst>
                                            <p:cond delay="0"/>
                                          </p:stCondLst>
                                        </p:cTn>
                                        <p:tgtEl>
                                          <p:spTgt spid="4">
                                            <p:txEl>
                                              <p:pRg st="3" end="3"/>
                                            </p:txEl>
                                          </p:spTgt>
                                        </p:tgtEl>
                                      </p:cBhvr>
                                    </p:animEffect>
                                    <p:anim calcmode="lin" valueType="num">
                                      <p:cBhvr>
                                        <p:cTn id="31"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xEl>
                                              <p:pRg st="3" end="3"/>
                                            </p:txEl>
                                          </p:spTgt>
                                        </p:tgtEl>
                                      </p:cBhvr>
                                      <p:to x="100000" y="60000"/>
                                    </p:animScale>
                                    <p:animScale>
                                      <p:cBhvr>
                                        <p:cTn id="37" dur="166" decel="50000">
                                          <p:stCondLst>
                                            <p:cond delay="676"/>
                                          </p:stCondLst>
                                        </p:cTn>
                                        <p:tgtEl>
                                          <p:spTgt spid="4">
                                            <p:txEl>
                                              <p:pRg st="3" end="3"/>
                                            </p:txEl>
                                          </p:spTgt>
                                        </p:tgtEl>
                                      </p:cBhvr>
                                      <p:to x="100000" y="100000"/>
                                    </p:animScale>
                                    <p:animScale>
                                      <p:cBhvr>
                                        <p:cTn id="38" dur="26">
                                          <p:stCondLst>
                                            <p:cond delay="1312"/>
                                          </p:stCondLst>
                                        </p:cTn>
                                        <p:tgtEl>
                                          <p:spTgt spid="4">
                                            <p:txEl>
                                              <p:pRg st="3" end="3"/>
                                            </p:txEl>
                                          </p:spTgt>
                                        </p:tgtEl>
                                      </p:cBhvr>
                                      <p:to x="100000" y="80000"/>
                                    </p:animScale>
                                    <p:animScale>
                                      <p:cBhvr>
                                        <p:cTn id="39" dur="166" decel="50000">
                                          <p:stCondLst>
                                            <p:cond delay="1338"/>
                                          </p:stCondLst>
                                        </p:cTn>
                                        <p:tgtEl>
                                          <p:spTgt spid="4">
                                            <p:txEl>
                                              <p:pRg st="3" end="3"/>
                                            </p:txEl>
                                          </p:spTgt>
                                        </p:tgtEl>
                                      </p:cBhvr>
                                      <p:to x="100000" y="100000"/>
                                    </p:animScale>
                                    <p:animScale>
                                      <p:cBhvr>
                                        <p:cTn id="40" dur="26">
                                          <p:stCondLst>
                                            <p:cond delay="1642"/>
                                          </p:stCondLst>
                                        </p:cTn>
                                        <p:tgtEl>
                                          <p:spTgt spid="4">
                                            <p:txEl>
                                              <p:pRg st="3" end="3"/>
                                            </p:txEl>
                                          </p:spTgt>
                                        </p:tgtEl>
                                      </p:cBhvr>
                                      <p:to x="100000" y="90000"/>
                                    </p:animScale>
                                    <p:animScale>
                                      <p:cBhvr>
                                        <p:cTn id="41" dur="166" decel="50000">
                                          <p:stCondLst>
                                            <p:cond delay="1668"/>
                                          </p:stCondLst>
                                        </p:cTn>
                                        <p:tgtEl>
                                          <p:spTgt spid="4">
                                            <p:txEl>
                                              <p:pRg st="3" end="3"/>
                                            </p:txEl>
                                          </p:spTgt>
                                        </p:tgtEl>
                                      </p:cBhvr>
                                      <p:to x="100000" y="100000"/>
                                    </p:animScale>
                                    <p:animScale>
                                      <p:cBhvr>
                                        <p:cTn id="42" dur="26">
                                          <p:stCondLst>
                                            <p:cond delay="1808"/>
                                          </p:stCondLst>
                                        </p:cTn>
                                        <p:tgtEl>
                                          <p:spTgt spid="4">
                                            <p:txEl>
                                              <p:pRg st="3" end="3"/>
                                            </p:txEl>
                                          </p:spTgt>
                                        </p:tgtEl>
                                      </p:cBhvr>
                                      <p:to x="100000" y="95000"/>
                                    </p:animScale>
                                    <p:animScale>
                                      <p:cBhvr>
                                        <p:cTn id="43" dur="166" decel="50000">
                                          <p:stCondLst>
                                            <p:cond delay="1834"/>
                                          </p:stCondLst>
                                        </p:cTn>
                                        <p:tgtEl>
                                          <p:spTgt spid="4">
                                            <p:txEl>
                                              <p:pRg st="3" end="3"/>
                                            </p:txEl>
                                          </p:spTgt>
                                        </p:tgtEl>
                                      </p:cBhvr>
                                      <p:to x="100000" y="100000"/>
                                    </p:animScale>
                                  </p:childTnLst>
                                </p:cTn>
                              </p:par>
                            </p:childTnLst>
                          </p:cTn>
                        </p:par>
                        <p:par>
                          <p:cTn id="44" fill="hold">
                            <p:stCondLst>
                              <p:cond delay="8500"/>
                            </p:stCondLst>
                            <p:childTnLst>
                              <p:par>
                                <p:cTn id="45" presetID="53" presetClass="entr" presetSubtype="16" fill="hold" nodeType="after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calcmode="lin" valueType="num">
                                      <p:cBhvr>
                                        <p:cTn id="4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4">
                                            <p:txEl>
                                              <p:pRg st="4" end="4"/>
                                            </p:txEl>
                                          </p:spTgt>
                                        </p:tgtEl>
                                      </p:cBhvr>
                                    </p:animEffect>
                                  </p:childTnLst>
                                </p:cTn>
                              </p:par>
                            </p:childTnLst>
                          </p:cTn>
                        </p:par>
                        <p:par>
                          <p:cTn id="50" fill="hold">
                            <p:stCondLst>
                              <p:cond delay="9000"/>
                            </p:stCondLst>
                            <p:childTnLst>
                              <p:par>
                                <p:cTn id="51" presetID="53" presetClass="entr" presetSubtype="16" fill="hold" nodeType="after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 calcmode="lin" valueType="num">
                                      <p:cBhvr>
                                        <p:cTn id="53"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4">
                                            <p:txEl>
                                              <p:pRg st="5" end="5"/>
                                            </p:txEl>
                                          </p:spTgt>
                                        </p:tgtEl>
                                      </p:cBhvr>
                                    </p:animEffect>
                                  </p:childTnLst>
                                </p:cTn>
                              </p:par>
                            </p:childTnLst>
                          </p:cTn>
                        </p:par>
                        <p:par>
                          <p:cTn id="56" fill="hold">
                            <p:stCondLst>
                              <p:cond delay="9500"/>
                            </p:stCondLst>
                            <p:childTnLst>
                              <p:par>
                                <p:cTn id="57" presetID="42" presetClass="entr" presetSubtype="0" fill="hold" nodeType="after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animEffect transition="in" filter="fade">
                                      <p:cBhvr>
                                        <p:cTn id="59" dur="2000"/>
                                        <p:tgtEl>
                                          <p:spTgt spid="4">
                                            <p:txEl>
                                              <p:pRg st="6" end="6"/>
                                            </p:txEl>
                                          </p:spTgt>
                                        </p:tgtEl>
                                      </p:cBhvr>
                                    </p:animEffect>
                                    <p:anim calcmode="lin" valueType="num">
                                      <p:cBhvr>
                                        <p:cTn id="60"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1" dur="2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62" fill="hold">
                            <p:stCondLst>
                              <p:cond delay="11500"/>
                            </p:stCondLst>
                            <p:childTnLst>
                              <p:par>
                                <p:cTn id="63" presetID="10" presetClass="entr" presetSubtype="0" fill="hold" nodeType="afterEffect">
                                  <p:stCondLst>
                                    <p:cond delay="0"/>
                                  </p:stCondLst>
                                  <p:childTnLst>
                                    <p:set>
                                      <p:cBhvr>
                                        <p:cTn id="64" dur="1" fill="hold">
                                          <p:stCondLst>
                                            <p:cond delay="0"/>
                                          </p:stCondLst>
                                        </p:cTn>
                                        <p:tgtEl>
                                          <p:spTgt spid="3">
                                            <p:txEl>
                                              <p:pRg st="1" end="1"/>
                                            </p:txEl>
                                          </p:spTgt>
                                        </p:tgtEl>
                                        <p:attrNameLst>
                                          <p:attrName>style.visibility</p:attrName>
                                        </p:attrNameLst>
                                      </p:cBhvr>
                                      <p:to>
                                        <p:strVal val="visible"/>
                                      </p:to>
                                    </p:set>
                                    <p:animEffect transition="in" filter="fade">
                                      <p:cBhvr>
                                        <p:cTn id="65" dur="1000"/>
                                        <p:tgtEl>
                                          <p:spTgt spid="3">
                                            <p:txEl>
                                              <p:pRg st="1" end="1"/>
                                            </p:txEl>
                                          </p:spTgt>
                                        </p:tgtEl>
                                      </p:cBhvr>
                                    </p:animEffect>
                                  </p:childTnLst>
                                </p:cTn>
                              </p:par>
                            </p:childTnLst>
                          </p:cTn>
                        </p:par>
                        <p:par>
                          <p:cTn id="66" fill="hold">
                            <p:stCondLst>
                              <p:cond delay="12500"/>
                            </p:stCondLst>
                            <p:childTnLst>
                              <p:par>
                                <p:cTn id="67" presetID="16" presetClass="entr" presetSubtype="21" fill="hold" nodeType="afterEffect">
                                  <p:stCondLst>
                                    <p:cond delay="0"/>
                                  </p:stCondLst>
                                  <p:childTnLst>
                                    <p:set>
                                      <p:cBhvr>
                                        <p:cTn id="68" dur="1" fill="hold">
                                          <p:stCondLst>
                                            <p:cond delay="0"/>
                                          </p:stCondLst>
                                        </p:cTn>
                                        <p:tgtEl>
                                          <p:spTgt spid="3">
                                            <p:txEl>
                                              <p:pRg st="2" end="2"/>
                                            </p:txEl>
                                          </p:spTgt>
                                        </p:tgtEl>
                                        <p:attrNameLst>
                                          <p:attrName>style.visibility</p:attrName>
                                        </p:attrNameLst>
                                      </p:cBhvr>
                                      <p:to>
                                        <p:strVal val="visible"/>
                                      </p:to>
                                    </p:set>
                                    <p:animEffect transition="in" filter="barn(inVertical)">
                                      <p:cBhvr>
                                        <p:cTn id="69" dur="1000"/>
                                        <p:tgtEl>
                                          <p:spTgt spid="3">
                                            <p:txEl>
                                              <p:pRg st="2" end="2"/>
                                            </p:txEl>
                                          </p:spTgt>
                                        </p:tgtEl>
                                      </p:cBhvr>
                                    </p:animEffect>
                                  </p:childTnLst>
                                </p:cTn>
                              </p:par>
                            </p:childTnLst>
                          </p:cTn>
                        </p:par>
                        <p:par>
                          <p:cTn id="70" fill="hold">
                            <p:stCondLst>
                              <p:cond delay="13500"/>
                            </p:stCondLst>
                            <p:childTnLst>
                              <p:par>
                                <p:cTn id="71" presetID="42" presetClass="entr" presetSubtype="0" fill="hold" nodeType="after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Effect transition="in" filter="fade">
                                      <p:cBhvr>
                                        <p:cTn id="73" dur="1000"/>
                                        <p:tgtEl>
                                          <p:spTgt spid="3">
                                            <p:txEl>
                                              <p:pRg st="3" end="3"/>
                                            </p:txEl>
                                          </p:spTgt>
                                        </p:tgtEl>
                                      </p:cBhvr>
                                    </p:animEffect>
                                    <p:anim calcmode="lin" valueType="num">
                                      <p:cBhvr>
                                        <p:cTn id="7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147762" y="342721"/>
            <a:ext cx="10553701" cy="3231654"/>
          </a:xfrm>
          <a:prstGeom prst="rect">
            <a:avLst/>
          </a:prstGeom>
        </p:spPr>
        <p:txBody>
          <a:bodyPr wrap="square">
            <a:spAutoFit/>
          </a:bodyPr>
          <a:lstStyle/>
          <a:p>
            <a:pPr marL="342900" indent="-342900">
              <a:buFont typeface="Arial" panose="020B0604020202020204" pitchFamily="34" charset="0"/>
              <a:buChar char="•"/>
            </a:pPr>
            <a:r>
              <a:rPr lang="el-GR" sz="2000" b="1" u="heavy" dirty="0">
                <a:solidFill>
                  <a:schemeClr val="accent1">
                    <a:lumMod val="60000"/>
                    <a:lumOff val="40000"/>
                  </a:schemeClr>
                </a:solidFill>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Εισαγωγή</a:t>
            </a:r>
          </a:p>
          <a:p>
            <a:endParaRPr lang="el-GR" dirty="0" smtClean="0">
              <a:solidFill>
                <a:schemeClr val="bg1"/>
              </a:solidFill>
              <a:latin typeface="Times New Roman" panose="02020603050405020304" pitchFamily="18" charset="0"/>
              <a:ea typeface="Times New Roman" panose="02020603050405020304" pitchFamily="18" charset="0"/>
            </a:endParaRPr>
          </a:p>
          <a:p>
            <a:r>
              <a:rPr lang="el-GR" dirty="0" smtClean="0">
                <a:solidFill>
                  <a:schemeClr val="bg1"/>
                </a:solidFill>
                <a:latin typeface="Times New Roman" panose="02020603050405020304" pitchFamily="18" charset="0"/>
                <a:ea typeface="Times New Roman" panose="02020603050405020304" pitchFamily="18" charset="0"/>
              </a:rPr>
              <a:t>Ο </a:t>
            </a:r>
            <a:r>
              <a:rPr lang="el-GR" dirty="0">
                <a:solidFill>
                  <a:schemeClr val="bg1"/>
                </a:solidFill>
                <a:latin typeface="Times New Roman" panose="02020603050405020304" pitchFamily="18" charset="0"/>
                <a:ea typeface="Times New Roman" panose="02020603050405020304" pitchFamily="18" charset="0"/>
              </a:rPr>
              <a:t>άνθρωπος από πολύ νωρίς, ένοιωσε την ανάγκη να χρησιμοποιήσει σύμβολα για να συμβολίζει </a:t>
            </a:r>
            <a:r>
              <a:rPr lang="el-GR" dirty="0" smtClean="0">
                <a:solidFill>
                  <a:schemeClr val="bg1"/>
                </a:solidFill>
                <a:latin typeface="Times New Roman" panose="02020603050405020304" pitchFamily="18" charset="0"/>
                <a:ea typeface="Times New Roman" panose="02020603050405020304" pitchFamily="18" charset="0"/>
              </a:rPr>
              <a:t>αριθμούς.</a:t>
            </a:r>
          </a:p>
          <a:p>
            <a:r>
              <a:rPr lang="el-GR" dirty="0" smtClean="0">
                <a:solidFill>
                  <a:schemeClr val="bg1"/>
                </a:solidFill>
                <a:latin typeface="Times New Roman" panose="02020603050405020304" pitchFamily="18" charset="0"/>
                <a:ea typeface="Times New Roman" panose="02020603050405020304" pitchFamily="18" charset="0"/>
              </a:rPr>
              <a:t>Οι </a:t>
            </a:r>
            <a:r>
              <a:rPr lang="el-GR" dirty="0">
                <a:solidFill>
                  <a:schemeClr val="bg1"/>
                </a:solidFill>
                <a:latin typeface="Times New Roman" panose="02020603050405020304" pitchFamily="18" charset="0"/>
                <a:ea typeface="Times New Roman" panose="02020603050405020304" pitchFamily="18" charset="0"/>
              </a:rPr>
              <a:t>Σουμέριοι και οι Αιγύπτιοι θεωρούνται οι πρώτοι που χρησιμοποίησαν τους αριθμούς παράλληλα με τη γραφή πριν περίπου πέντε χιλιάδες χρόνια.</a:t>
            </a:r>
          </a:p>
          <a:p>
            <a:r>
              <a:rPr lang="el-GR" dirty="0">
                <a:solidFill>
                  <a:schemeClr val="bg1"/>
                </a:solidFill>
                <a:latin typeface="Times New Roman" panose="02020603050405020304" pitchFamily="18" charset="0"/>
                <a:ea typeface="Times New Roman" panose="02020603050405020304" pitchFamily="18" charset="0"/>
              </a:rPr>
              <a:t> Οι Αιγύπτιοι ήταν οι πρώτοι που παρίσταναν τον κάθε αριθμό με το ίδιο κατακόρυφο σημάδι, που μοιάζει με </a:t>
            </a:r>
            <a:r>
              <a:rPr lang="el-GR" dirty="0" smtClean="0">
                <a:solidFill>
                  <a:schemeClr val="bg1"/>
                </a:solidFill>
                <a:latin typeface="Times New Roman" panose="02020603050405020304" pitchFamily="18" charset="0"/>
                <a:ea typeface="Times New Roman" panose="02020603050405020304" pitchFamily="18" charset="0"/>
              </a:rPr>
              <a:t>δάκτυλο.  </a:t>
            </a:r>
            <a:r>
              <a:rPr lang="el-GR" dirty="0">
                <a:solidFill>
                  <a:schemeClr val="bg1"/>
                </a:solidFill>
                <a:latin typeface="Times New Roman" panose="02020603050405020304" pitchFamily="18" charset="0"/>
                <a:ea typeface="Times New Roman" panose="02020603050405020304" pitchFamily="18" charset="0"/>
              </a:rPr>
              <a:t>Έτσι με το ΄΄ </a:t>
            </a:r>
            <a:r>
              <a:rPr lang="el-GR" dirty="0">
                <a:solidFill>
                  <a:srgbClr val="FF0000"/>
                </a:solidFill>
                <a:latin typeface="Times New Roman" panose="02020603050405020304" pitchFamily="18" charset="0"/>
                <a:ea typeface="Times New Roman" panose="02020603050405020304" pitchFamily="18" charset="0"/>
              </a:rPr>
              <a:t>| </a:t>
            </a:r>
            <a:r>
              <a:rPr lang="el-GR" dirty="0">
                <a:solidFill>
                  <a:schemeClr val="bg1"/>
                </a:solidFill>
                <a:latin typeface="Times New Roman" panose="02020603050405020304" pitchFamily="18" charset="0"/>
                <a:ea typeface="Times New Roman" panose="02020603050405020304" pitchFamily="18" charset="0"/>
              </a:rPr>
              <a:t>΄΄ συμβόλιζαν το ένα με το ΄΄ </a:t>
            </a:r>
            <a:r>
              <a:rPr lang="el-GR" dirty="0">
                <a:solidFill>
                  <a:srgbClr val="FF0000"/>
                </a:solidFill>
                <a:latin typeface="Times New Roman" panose="02020603050405020304" pitchFamily="18" charset="0"/>
                <a:ea typeface="Times New Roman" panose="02020603050405020304" pitchFamily="18" charset="0"/>
              </a:rPr>
              <a:t>| |</a:t>
            </a:r>
            <a:r>
              <a:rPr lang="el-GR" dirty="0">
                <a:solidFill>
                  <a:schemeClr val="bg1"/>
                </a:solidFill>
                <a:latin typeface="Times New Roman" panose="02020603050405020304" pitchFamily="18" charset="0"/>
                <a:ea typeface="Times New Roman" panose="02020603050405020304" pitchFamily="18" charset="0"/>
              </a:rPr>
              <a:t> ΄΄ το δύο, με το ΄΄ </a:t>
            </a:r>
            <a:r>
              <a:rPr lang="el-GR" dirty="0">
                <a:solidFill>
                  <a:srgbClr val="FF0000"/>
                </a:solidFill>
                <a:latin typeface="Times New Roman" panose="02020603050405020304" pitchFamily="18" charset="0"/>
                <a:ea typeface="Times New Roman" panose="02020603050405020304" pitchFamily="18" charset="0"/>
              </a:rPr>
              <a:t>| | | </a:t>
            </a:r>
            <a:r>
              <a:rPr lang="el-GR" dirty="0">
                <a:solidFill>
                  <a:schemeClr val="bg1"/>
                </a:solidFill>
                <a:latin typeface="Times New Roman" panose="02020603050405020304" pitchFamily="18" charset="0"/>
                <a:ea typeface="Times New Roman" panose="02020603050405020304" pitchFamily="18" charset="0"/>
              </a:rPr>
              <a:t>΄΄ το τρία κοκ</a:t>
            </a:r>
            <a:r>
              <a:rPr lang="el-GR" dirty="0" smtClean="0">
                <a:solidFill>
                  <a:schemeClr val="bg1"/>
                </a:solidFill>
                <a:latin typeface="Times New Roman" panose="02020603050405020304" pitchFamily="18" charset="0"/>
                <a:ea typeface="Times New Roman" panose="02020603050405020304" pitchFamily="18" charset="0"/>
              </a:rPr>
              <a:t>. </a:t>
            </a:r>
          </a:p>
          <a:p>
            <a:r>
              <a:rPr lang="el-GR" dirty="0">
                <a:solidFill>
                  <a:schemeClr val="bg1"/>
                </a:solidFill>
                <a:latin typeface="Times New Roman" panose="02020603050405020304" pitchFamily="18" charset="0"/>
                <a:ea typeface="Times New Roman" panose="02020603050405020304" pitchFamily="18" charset="0"/>
              </a:rPr>
              <a:t>Επίσης χρησιμοποιούσαν ειδικά σύμβολα για τις δεκάδες, τις εκατοντάδες, τις χιλιάδες κοκ. Μ’ αυτή τη μέθοδο έφτιαχναν ένα καινούργιο σύμβολο κάθε φορά που χρειαζόταν να συμβολίσουν μια δεκάδα από σύμβολα της αμέσως μικρότερης αξίας. </a:t>
            </a:r>
            <a:r>
              <a:rPr lang="el-GR" b="1" dirty="0">
                <a:solidFill>
                  <a:schemeClr val="bg1"/>
                </a:solidFill>
                <a:latin typeface="Times New Roman" panose="02020603050405020304" pitchFamily="18" charset="0"/>
                <a:ea typeface="Times New Roman" panose="02020603050405020304" pitchFamily="18" charset="0"/>
              </a:rPr>
              <a:t>Δεν είχαν σύμβολο και δε χρησιμοποιούσαν το μηδέν ως αριθμό</a:t>
            </a:r>
            <a:r>
              <a:rPr lang="el-GR" dirty="0">
                <a:solidFill>
                  <a:schemeClr val="bg1"/>
                </a:solidFill>
                <a:latin typeface="Times New Roman" panose="02020603050405020304" pitchFamily="18" charset="0"/>
                <a:ea typeface="Times New Roman" panose="02020603050405020304" pitchFamily="18" charset="0"/>
              </a:rPr>
              <a:t>.</a:t>
            </a:r>
          </a:p>
          <a:p>
            <a:endParaRPr lang="el-GR" dirty="0">
              <a:solidFill>
                <a:schemeClr val="bg1"/>
              </a:solidFill>
              <a:latin typeface="Times New Roman" panose="02020603050405020304" pitchFamily="18" charset="0"/>
              <a:ea typeface="Times New Roman" panose="02020603050405020304" pitchFamily="18" charset="0"/>
            </a:endParaRPr>
          </a:p>
        </p:txBody>
      </p:sp>
      <p:pic>
        <p:nvPicPr>
          <p:cNvPr id="6" name="Εικόνα 5"/>
          <p:cNvPicPr/>
          <p:nvPr/>
        </p:nvPicPr>
        <p:blipFill>
          <a:blip r:embed="rId2">
            <a:extLst>
              <a:ext uri="{28A0092B-C50C-407E-A947-70E740481C1C}">
                <a14:useLocalDpi xmlns:a14="http://schemas.microsoft.com/office/drawing/2010/main" val="0"/>
              </a:ext>
            </a:extLst>
          </a:blip>
          <a:stretch>
            <a:fillRect/>
          </a:stretch>
        </p:blipFill>
        <p:spPr>
          <a:xfrm>
            <a:off x="1147762" y="3474362"/>
            <a:ext cx="5524501" cy="3029844"/>
          </a:xfrm>
          <a:prstGeom prst="rect">
            <a:avLst/>
          </a:prstGeom>
        </p:spPr>
      </p:pic>
      <p:pic>
        <p:nvPicPr>
          <p:cNvPr id="8" name="Εικόνα 7"/>
          <p:cNvPicPr>
            <a:picLocks noChangeAspect="1"/>
          </p:cNvPicPr>
          <p:nvPr/>
        </p:nvPicPr>
        <p:blipFill>
          <a:blip r:embed="rId3"/>
          <a:stretch>
            <a:fillRect/>
          </a:stretch>
        </p:blipFill>
        <p:spPr>
          <a:xfrm>
            <a:off x="8153400" y="3474362"/>
            <a:ext cx="2976563" cy="3041624"/>
          </a:xfrm>
          <a:prstGeom prst="rect">
            <a:avLst/>
          </a:prstGeom>
        </p:spPr>
      </p:pic>
    </p:spTree>
    <p:extLst>
      <p:ext uri="{BB962C8B-B14F-4D97-AF65-F5344CB8AC3E}">
        <p14:creationId xmlns:p14="http://schemas.microsoft.com/office/powerpoint/2010/main" val="2951740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47710" y="687406"/>
            <a:ext cx="6467478" cy="3139321"/>
          </a:xfrm>
          <a:prstGeom prst="rect">
            <a:avLst/>
          </a:prstGeom>
        </p:spPr>
        <p:txBody>
          <a:bodyPr wrap="square">
            <a:spAutoFit/>
          </a:bodyPr>
          <a:lstStyle/>
          <a:p>
            <a:pPr algn="just"/>
            <a:r>
              <a:rPr lang="el-GR" dirty="0" smtClean="0">
                <a:solidFill>
                  <a:schemeClr val="bg1"/>
                </a:solidFill>
                <a:latin typeface="Times New Roman" panose="02020603050405020304" pitchFamily="18" charset="0"/>
                <a:ea typeface="Times New Roman" panose="02020603050405020304" pitchFamily="18" charset="0"/>
              </a:rPr>
              <a:t>Συστήματα </a:t>
            </a:r>
            <a:r>
              <a:rPr lang="el-GR" dirty="0">
                <a:solidFill>
                  <a:schemeClr val="bg1"/>
                </a:solidFill>
                <a:latin typeface="Times New Roman" panose="02020603050405020304" pitchFamily="18" charset="0"/>
                <a:ea typeface="Times New Roman" panose="02020603050405020304" pitchFamily="18" charset="0"/>
              </a:rPr>
              <a:t>αρίθμησης συναντάμε και σε άλλους λαούς όπως οι Κινέζοι οι Μάγιας και οι Αζτέκοι, δύο λαοί που έζησαν στο Μεξικό, οι Ινδοί και πολύ αργότερα οι </a:t>
            </a:r>
            <a:r>
              <a:rPr lang="el-GR" dirty="0" smtClean="0">
                <a:solidFill>
                  <a:schemeClr val="bg1"/>
                </a:solidFill>
                <a:latin typeface="Times New Roman" panose="02020603050405020304" pitchFamily="18" charset="0"/>
                <a:ea typeface="Times New Roman" panose="02020603050405020304" pitchFamily="18" charset="0"/>
              </a:rPr>
              <a:t>Άραβες και οι Ρωμαίοι. </a:t>
            </a:r>
          </a:p>
          <a:p>
            <a:pPr algn="just"/>
            <a:endParaRPr lang="el-GR" dirty="0" smtClean="0">
              <a:solidFill>
                <a:schemeClr val="bg1"/>
              </a:solidFill>
              <a:latin typeface="Times New Roman" panose="02020603050405020304" pitchFamily="18" charset="0"/>
              <a:ea typeface="Times New Roman" panose="02020603050405020304" pitchFamily="18" charset="0"/>
            </a:endParaRPr>
          </a:p>
          <a:p>
            <a:pPr algn="just"/>
            <a:r>
              <a:rPr lang="el-GR" dirty="0" smtClean="0">
                <a:solidFill>
                  <a:schemeClr val="bg1"/>
                </a:solidFill>
                <a:latin typeface="Times New Roman" panose="02020603050405020304" pitchFamily="18" charset="0"/>
                <a:ea typeface="Times New Roman" panose="02020603050405020304" pitchFamily="18" charset="0"/>
              </a:rPr>
              <a:t>Ειδικότερα </a:t>
            </a:r>
            <a:r>
              <a:rPr lang="el-GR" dirty="0">
                <a:solidFill>
                  <a:schemeClr val="bg1"/>
                </a:solidFill>
                <a:latin typeface="Times New Roman" panose="02020603050405020304" pitchFamily="18" charset="0"/>
                <a:ea typeface="Times New Roman" panose="02020603050405020304" pitchFamily="18" charset="0"/>
              </a:rPr>
              <a:t>οι Ινδοί δημιούργησαν, πριν από δύο χιλιάδες διακόσια χρόνια περίπου, ένα σύνολο από σύμβολα για τους αριθμούς, που το χρησιμοποιούμε ακόμη και </a:t>
            </a:r>
            <a:r>
              <a:rPr lang="el-GR" dirty="0" smtClean="0">
                <a:solidFill>
                  <a:schemeClr val="bg1"/>
                </a:solidFill>
                <a:latin typeface="Times New Roman" panose="02020603050405020304" pitchFamily="18" charset="0"/>
                <a:ea typeface="Times New Roman" panose="02020603050405020304" pitchFamily="18" charset="0"/>
              </a:rPr>
              <a:t>σήμερα, </a:t>
            </a:r>
            <a:r>
              <a:rPr lang="el-GR" dirty="0">
                <a:solidFill>
                  <a:schemeClr val="bg1"/>
                </a:solidFill>
                <a:latin typeface="Times New Roman" panose="02020603050405020304" pitchFamily="18" charset="0"/>
                <a:ea typeface="Times New Roman" panose="02020603050405020304" pitchFamily="18" charset="0"/>
              </a:rPr>
              <a:t>αν και όχι με τη αρχική τους μορφή. Οι Ινδοί χρησιμοποίησαν το </a:t>
            </a:r>
            <a:r>
              <a:rPr lang="el-GR" dirty="0" smtClean="0">
                <a:solidFill>
                  <a:schemeClr val="bg1"/>
                </a:solidFill>
                <a:latin typeface="Times New Roman" panose="02020603050405020304" pitchFamily="18" charset="0"/>
                <a:ea typeface="Times New Roman" panose="02020603050405020304" pitchFamily="18" charset="0"/>
              </a:rPr>
              <a:t>σύνολο </a:t>
            </a:r>
            <a:r>
              <a:rPr lang="el-GR" dirty="0">
                <a:solidFill>
                  <a:schemeClr val="bg1"/>
                </a:solidFill>
                <a:latin typeface="Times New Roman" panose="02020603050405020304" pitchFamily="18" charset="0"/>
                <a:ea typeface="Times New Roman" panose="02020603050405020304" pitchFamily="18" charset="0"/>
              </a:rPr>
              <a:t>από σύμβολα (με τη σημερινή τους μορφή)  1, 2, 3, 4, 5, 6, 7, 8, 9. </a:t>
            </a:r>
            <a:endParaRPr lang="el-GR" dirty="0" smtClean="0">
              <a:solidFill>
                <a:schemeClr val="bg1"/>
              </a:solidFill>
              <a:latin typeface="Times New Roman" panose="02020603050405020304" pitchFamily="18" charset="0"/>
              <a:ea typeface="Times New Roman" panose="02020603050405020304" pitchFamily="18" charset="0"/>
            </a:endParaRPr>
          </a:p>
          <a:p>
            <a:r>
              <a:rPr lang="el-GR" dirty="0" smtClean="0">
                <a:solidFill>
                  <a:schemeClr val="bg1"/>
                </a:solidFill>
                <a:latin typeface="Times New Roman" panose="02020603050405020304" pitchFamily="18" charset="0"/>
                <a:ea typeface="Times New Roman" panose="02020603050405020304" pitchFamily="18" charset="0"/>
              </a:rPr>
              <a:t>Για </a:t>
            </a:r>
            <a:r>
              <a:rPr lang="el-GR" dirty="0">
                <a:solidFill>
                  <a:schemeClr val="bg1"/>
                </a:solidFill>
                <a:latin typeface="Times New Roman" panose="02020603050405020304" pitchFamily="18" charset="0"/>
                <a:ea typeface="Times New Roman" panose="02020603050405020304" pitchFamily="18" charset="0"/>
              </a:rPr>
              <a:t>το μηδέν χρησιμοποιούσαν έναν άδειο κύκλο που σήμαινε ΄΄τίποτα΄΄.</a:t>
            </a:r>
          </a:p>
        </p:txBody>
      </p:sp>
      <p:sp>
        <p:nvSpPr>
          <p:cNvPr id="3" name="Ορθογώνιο 2"/>
          <p:cNvSpPr/>
          <p:nvPr/>
        </p:nvSpPr>
        <p:spPr>
          <a:xfrm>
            <a:off x="747710" y="3826727"/>
            <a:ext cx="10625142" cy="1754326"/>
          </a:xfrm>
          <a:prstGeom prst="rect">
            <a:avLst/>
          </a:prstGeom>
        </p:spPr>
        <p:txBody>
          <a:bodyPr wrap="square">
            <a:spAutoFit/>
          </a:bodyPr>
          <a:lstStyle/>
          <a:p>
            <a:pPr algn="just"/>
            <a:r>
              <a:rPr lang="el-GR" dirty="0">
                <a:solidFill>
                  <a:schemeClr val="bg1"/>
                </a:solidFill>
                <a:latin typeface="Times New Roman" panose="02020603050405020304" pitchFamily="18" charset="0"/>
                <a:ea typeface="Times New Roman" panose="02020603050405020304" pitchFamily="18" charset="0"/>
              </a:rPr>
              <a:t>Η σπουδαιότητα του ινδικού συστήματος αρίθμησης έγκειται στο γεγονός ότι η αξία του κάθε συμβόλου-ψηφίου εξαρτάται από τη θέση του στην αναγραφή του αριθμού </a:t>
            </a:r>
            <a:r>
              <a:rPr lang="el-GR" dirty="0" smtClean="0">
                <a:solidFill>
                  <a:schemeClr val="bg1"/>
                </a:solidFill>
                <a:latin typeface="Times New Roman" panose="02020603050405020304" pitchFamily="18" charset="0"/>
                <a:ea typeface="Times New Roman" panose="02020603050405020304" pitchFamily="18" charset="0"/>
              </a:rPr>
              <a:t>παριστάνοντας </a:t>
            </a:r>
            <a:r>
              <a:rPr lang="el-GR" dirty="0">
                <a:solidFill>
                  <a:schemeClr val="bg1"/>
                </a:solidFill>
                <a:latin typeface="Times New Roman" panose="02020603050405020304" pitchFamily="18" charset="0"/>
                <a:ea typeface="Times New Roman" panose="02020603050405020304" pitchFamily="18" charset="0"/>
              </a:rPr>
              <a:t>μια δεκάδα από μονάδες της αμέσως μικρότερης </a:t>
            </a:r>
            <a:r>
              <a:rPr lang="el-GR" dirty="0" smtClean="0">
                <a:solidFill>
                  <a:schemeClr val="bg1"/>
                </a:solidFill>
                <a:latin typeface="Times New Roman" panose="02020603050405020304" pitchFamily="18" charset="0"/>
                <a:ea typeface="Times New Roman" panose="02020603050405020304" pitchFamily="18" charset="0"/>
              </a:rPr>
              <a:t>αξίας που βρίσκονταν δεξιά του.</a:t>
            </a:r>
            <a:endParaRPr lang="el-GR" dirty="0">
              <a:solidFill>
                <a:schemeClr val="bg1"/>
              </a:solidFill>
              <a:latin typeface="Times New Roman" panose="02020603050405020304" pitchFamily="18" charset="0"/>
              <a:ea typeface="Times New Roman" panose="02020603050405020304" pitchFamily="18" charset="0"/>
            </a:endParaRPr>
          </a:p>
          <a:p>
            <a:pPr algn="just"/>
            <a:r>
              <a:rPr lang="el-GR" dirty="0">
                <a:solidFill>
                  <a:schemeClr val="bg1"/>
                </a:solidFill>
                <a:latin typeface="Times New Roman" panose="02020603050405020304" pitchFamily="18" charset="0"/>
                <a:ea typeface="Times New Roman" panose="02020603050405020304" pitchFamily="18" charset="0"/>
              </a:rPr>
              <a:t>Έτσι για παράδειγμα όταν έγραφαν τον αριθμό 5233 το πρώτο 3 από δεξιά είχε αξία τριών μονάδων ενώ το άλλο είχε αξία τρεις δεκάδες μονάδων, το 2 είχε αξία δύο δεκάδες δεκάδων (δύο εκατοντάδων), το 5 είχε αξία πέντε δεκάδες εκατοντάδων (πέντε χιλιάδων).</a:t>
            </a:r>
          </a:p>
        </p:txBody>
      </p:sp>
      <p:pic>
        <p:nvPicPr>
          <p:cNvPr id="4" name="Εικόνα 3"/>
          <p:cNvPicPr>
            <a:picLocks noChangeAspect="1"/>
          </p:cNvPicPr>
          <p:nvPr/>
        </p:nvPicPr>
        <p:blipFill>
          <a:blip r:embed="rId2"/>
          <a:stretch>
            <a:fillRect/>
          </a:stretch>
        </p:blipFill>
        <p:spPr>
          <a:xfrm>
            <a:off x="7358064" y="687406"/>
            <a:ext cx="4014788" cy="3139321"/>
          </a:xfrm>
          <a:prstGeom prst="rect">
            <a:avLst/>
          </a:prstGeom>
        </p:spPr>
      </p:pic>
    </p:spTree>
    <p:extLst>
      <p:ext uri="{BB962C8B-B14F-4D97-AF65-F5344CB8AC3E}">
        <p14:creationId xmlns:p14="http://schemas.microsoft.com/office/powerpoint/2010/main" val="2674462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19125" y="476250"/>
            <a:ext cx="5662612" cy="2862322"/>
          </a:xfrm>
          <a:prstGeom prst="rect">
            <a:avLst/>
          </a:prstGeom>
        </p:spPr>
        <p:txBody>
          <a:bodyPr wrap="square">
            <a:spAutoFit/>
          </a:bodyPr>
          <a:lstStyle/>
          <a:p>
            <a:pPr algn="just"/>
            <a:r>
              <a:rPr lang="el-GR" dirty="0">
                <a:solidFill>
                  <a:schemeClr val="bg1"/>
                </a:solidFill>
                <a:latin typeface="Times New Roman" panose="02020603050405020304" pitchFamily="18" charset="0"/>
                <a:ea typeface="Times New Roman" panose="02020603050405020304" pitchFamily="18" charset="0"/>
              </a:rPr>
              <a:t>Οι Ρωμαίοι χρησιμοποιούσαν  γράμματα του </a:t>
            </a:r>
            <a:r>
              <a:rPr lang="el-GR" dirty="0" smtClean="0">
                <a:solidFill>
                  <a:schemeClr val="bg1"/>
                </a:solidFill>
                <a:latin typeface="Times New Roman" panose="02020603050405020304" pitchFamily="18" charset="0"/>
                <a:ea typeface="Times New Roman" panose="02020603050405020304" pitchFamily="18" charset="0"/>
              </a:rPr>
              <a:t>ρωμαϊκού </a:t>
            </a:r>
            <a:r>
              <a:rPr lang="el-GR" dirty="0">
                <a:solidFill>
                  <a:schemeClr val="bg1"/>
                </a:solidFill>
                <a:latin typeface="Times New Roman" panose="02020603050405020304" pitchFamily="18" charset="0"/>
                <a:ea typeface="Times New Roman" panose="02020603050405020304" pitchFamily="18" charset="0"/>
              </a:rPr>
              <a:t>αλφαβήτου ως αριθμητικά σύμβολα.</a:t>
            </a:r>
          </a:p>
          <a:p>
            <a:pPr algn="just"/>
            <a:r>
              <a:rPr lang="el-GR" dirty="0">
                <a:solidFill>
                  <a:schemeClr val="bg1"/>
                </a:solidFill>
                <a:latin typeface="Times New Roman" panose="02020603050405020304" pitchFamily="18" charset="0"/>
                <a:ea typeface="Times New Roman" panose="02020603050405020304" pitchFamily="18" charset="0"/>
              </a:rPr>
              <a:t>Το σύστημα αυτό, μετά από βελτιώσεις, περιλαμβάνει εφτά γράμματα αναπαράστασης για τις θεμελιώδεις μονάδες, με τις κάτωθι αξίες στο δεκαδικό σύστημα:</a:t>
            </a:r>
          </a:p>
          <a:p>
            <a:pPr algn="just"/>
            <a:r>
              <a:rPr lang="el-GR" dirty="0">
                <a:solidFill>
                  <a:srgbClr val="FF0000"/>
                </a:solidFill>
                <a:latin typeface="Times New Roman" panose="02020603050405020304" pitchFamily="18" charset="0"/>
                <a:ea typeface="Times New Roman" panose="02020603050405020304" pitchFamily="18" charset="0"/>
              </a:rPr>
              <a:t>Ι = 1</a:t>
            </a:r>
            <a:r>
              <a:rPr lang="el-GR" dirty="0">
                <a:solidFill>
                  <a:schemeClr val="bg1"/>
                </a:solidFill>
                <a:latin typeface="Times New Roman" panose="02020603050405020304" pitchFamily="18" charset="0"/>
                <a:ea typeface="Times New Roman" panose="02020603050405020304" pitchFamily="18" charset="0"/>
              </a:rPr>
              <a:t>, </a:t>
            </a:r>
            <a:r>
              <a:rPr lang="el-GR" dirty="0">
                <a:solidFill>
                  <a:srgbClr val="0070C0"/>
                </a:solidFill>
                <a:latin typeface="Times New Roman" panose="02020603050405020304" pitchFamily="18" charset="0"/>
                <a:ea typeface="Times New Roman" panose="02020603050405020304" pitchFamily="18" charset="0"/>
              </a:rPr>
              <a:t>V = 5</a:t>
            </a:r>
            <a:r>
              <a:rPr lang="el-GR" dirty="0">
                <a:solidFill>
                  <a:schemeClr val="bg1"/>
                </a:solidFill>
                <a:latin typeface="Times New Roman" panose="02020603050405020304" pitchFamily="18" charset="0"/>
                <a:ea typeface="Times New Roman" panose="02020603050405020304" pitchFamily="18" charset="0"/>
              </a:rPr>
              <a:t>, </a:t>
            </a:r>
            <a:r>
              <a:rPr lang="el-GR" dirty="0">
                <a:solidFill>
                  <a:schemeClr val="accent5">
                    <a:lumMod val="75000"/>
                  </a:schemeClr>
                </a:solidFill>
                <a:latin typeface="Times New Roman" panose="02020603050405020304" pitchFamily="18" charset="0"/>
                <a:ea typeface="Times New Roman" panose="02020603050405020304" pitchFamily="18" charset="0"/>
              </a:rPr>
              <a:t>X = 10</a:t>
            </a:r>
            <a:r>
              <a:rPr lang="el-GR" dirty="0">
                <a:solidFill>
                  <a:schemeClr val="bg1"/>
                </a:solidFill>
                <a:latin typeface="Times New Roman" panose="02020603050405020304" pitchFamily="18" charset="0"/>
                <a:ea typeface="Times New Roman" panose="02020603050405020304" pitchFamily="18" charset="0"/>
              </a:rPr>
              <a:t>, </a:t>
            </a:r>
            <a:r>
              <a:rPr lang="el-GR" dirty="0">
                <a:solidFill>
                  <a:schemeClr val="accent6">
                    <a:lumMod val="50000"/>
                  </a:schemeClr>
                </a:solidFill>
                <a:latin typeface="Times New Roman" panose="02020603050405020304" pitchFamily="18" charset="0"/>
                <a:ea typeface="Times New Roman" panose="02020603050405020304" pitchFamily="18" charset="0"/>
              </a:rPr>
              <a:t>L = 50</a:t>
            </a:r>
            <a:r>
              <a:rPr lang="el-GR" dirty="0">
                <a:solidFill>
                  <a:schemeClr val="bg1"/>
                </a:solidFill>
                <a:latin typeface="Times New Roman" panose="02020603050405020304" pitchFamily="18" charset="0"/>
                <a:ea typeface="Times New Roman" panose="02020603050405020304" pitchFamily="18" charset="0"/>
              </a:rPr>
              <a:t>, </a:t>
            </a:r>
            <a:r>
              <a:rPr lang="el-GR" dirty="0">
                <a:solidFill>
                  <a:schemeClr val="bg2"/>
                </a:solidFill>
                <a:latin typeface="Times New Roman" panose="02020603050405020304" pitchFamily="18" charset="0"/>
                <a:ea typeface="Times New Roman" panose="02020603050405020304" pitchFamily="18" charset="0"/>
              </a:rPr>
              <a:t>C = 100</a:t>
            </a:r>
            <a:r>
              <a:rPr lang="el-GR" dirty="0" smtClean="0">
                <a:solidFill>
                  <a:schemeClr val="bg1"/>
                </a:solidFill>
                <a:latin typeface="Times New Roman" panose="02020603050405020304" pitchFamily="18" charset="0"/>
                <a:ea typeface="Times New Roman" panose="02020603050405020304" pitchFamily="18" charset="0"/>
              </a:rPr>
              <a:t>, </a:t>
            </a:r>
            <a:r>
              <a:rPr lang="el-GR" dirty="0" smtClean="0">
                <a:solidFill>
                  <a:srgbClr val="FF0000"/>
                </a:solidFill>
                <a:latin typeface="Times New Roman" panose="02020603050405020304" pitchFamily="18" charset="0"/>
                <a:ea typeface="Times New Roman" panose="02020603050405020304" pitchFamily="18" charset="0"/>
              </a:rPr>
              <a:t>D </a:t>
            </a:r>
            <a:r>
              <a:rPr lang="el-GR" dirty="0">
                <a:solidFill>
                  <a:srgbClr val="FF0000"/>
                </a:solidFill>
                <a:latin typeface="Times New Roman" panose="02020603050405020304" pitchFamily="18" charset="0"/>
                <a:ea typeface="Times New Roman" panose="02020603050405020304" pitchFamily="18" charset="0"/>
              </a:rPr>
              <a:t>= 500</a:t>
            </a:r>
            <a:r>
              <a:rPr lang="el-GR" dirty="0">
                <a:solidFill>
                  <a:schemeClr val="bg1"/>
                </a:solidFill>
                <a:latin typeface="Times New Roman" panose="02020603050405020304" pitchFamily="18" charset="0"/>
                <a:ea typeface="Times New Roman" panose="02020603050405020304" pitchFamily="18" charset="0"/>
              </a:rPr>
              <a:t>, </a:t>
            </a:r>
            <a:r>
              <a:rPr lang="el-GR" dirty="0">
                <a:solidFill>
                  <a:schemeClr val="accent4">
                    <a:lumMod val="75000"/>
                  </a:schemeClr>
                </a:solidFill>
                <a:latin typeface="Times New Roman" panose="02020603050405020304" pitchFamily="18" charset="0"/>
                <a:ea typeface="Times New Roman" panose="02020603050405020304" pitchFamily="18" charset="0"/>
              </a:rPr>
              <a:t>M = 1.000</a:t>
            </a:r>
            <a:r>
              <a:rPr lang="el-GR" dirty="0">
                <a:solidFill>
                  <a:schemeClr val="bg1"/>
                </a:solidFill>
                <a:latin typeface="Times New Roman" panose="02020603050405020304" pitchFamily="18" charset="0"/>
                <a:ea typeface="Times New Roman" panose="02020603050405020304" pitchFamily="18" charset="0"/>
              </a:rPr>
              <a:t>.</a:t>
            </a:r>
          </a:p>
          <a:p>
            <a:pPr algn="just"/>
            <a:r>
              <a:rPr lang="el-GR" dirty="0">
                <a:solidFill>
                  <a:schemeClr val="bg1"/>
                </a:solidFill>
                <a:latin typeface="Times New Roman" panose="02020603050405020304" pitchFamily="18" charset="0"/>
                <a:ea typeface="Times New Roman" panose="02020603050405020304" pitchFamily="18" charset="0"/>
              </a:rPr>
              <a:t>Παρατηρούμε ότι, εκτός από τα σύμβολα μονάδων  1, 10, 100, 1000 έχουν τοποθετηθεί σύμβολα για τους αριθμούς  5, 50, 500. </a:t>
            </a:r>
            <a:r>
              <a:rPr lang="el-GR" dirty="0">
                <a:solidFill>
                  <a:schemeClr val="bg1"/>
                </a:solidFill>
                <a:latin typeface="Times New Roman" panose="02020603050405020304" pitchFamily="18" charset="0"/>
                <a:cs typeface="Times New Roman" panose="02020603050405020304" pitchFamily="18" charset="0"/>
              </a:rPr>
              <a:t>Αυτό έγινε για να αποφεύγεται η μεγάλη επανάληψη </a:t>
            </a:r>
            <a:r>
              <a:rPr lang="el-GR" dirty="0" smtClean="0">
                <a:solidFill>
                  <a:schemeClr val="bg1"/>
                </a:solidFill>
                <a:latin typeface="Times New Roman" panose="02020603050405020304" pitchFamily="18" charset="0"/>
                <a:cs typeface="Times New Roman" panose="02020603050405020304" pitchFamily="18" charset="0"/>
              </a:rPr>
              <a:t>συμβόλων.</a:t>
            </a:r>
            <a:endParaRPr lang="el-GR" dirty="0">
              <a:solidFill>
                <a:schemeClr val="bg1"/>
              </a:solidFill>
              <a:latin typeface="Times New Roman" panose="02020603050405020304" pitchFamily="18" charset="0"/>
              <a:ea typeface="Times New Roman" panose="02020603050405020304" pitchFamily="18" charset="0"/>
            </a:endParaRPr>
          </a:p>
        </p:txBody>
      </p:sp>
      <p:sp>
        <p:nvSpPr>
          <p:cNvPr id="4" name="Ορθογώνιο 3"/>
          <p:cNvSpPr/>
          <p:nvPr/>
        </p:nvSpPr>
        <p:spPr>
          <a:xfrm>
            <a:off x="619125" y="3338572"/>
            <a:ext cx="11120437" cy="3139321"/>
          </a:xfrm>
          <a:prstGeom prst="rect">
            <a:avLst/>
          </a:prstGeom>
        </p:spPr>
        <p:txBody>
          <a:bodyPr wrap="square">
            <a:spAutoFit/>
          </a:bodyPr>
          <a:lstStyle/>
          <a:p>
            <a:pPr algn="just"/>
            <a:r>
              <a:rPr lang="el-GR" dirty="0" smtClean="0">
                <a:solidFill>
                  <a:schemeClr val="bg1"/>
                </a:solidFill>
                <a:latin typeface="Times New Roman" panose="02020603050405020304" pitchFamily="18" charset="0"/>
                <a:cs typeface="Times New Roman" panose="02020603050405020304" pitchFamily="18" charset="0"/>
              </a:rPr>
              <a:t>Έτσι</a:t>
            </a:r>
            <a:r>
              <a:rPr lang="el-GR" dirty="0">
                <a:solidFill>
                  <a:schemeClr val="bg1"/>
                </a:solidFill>
                <a:latin typeface="Times New Roman" panose="02020603050405020304" pitchFamily="18" charset="0"/>
                <a:cs typeface="Times New Roman" panose="02020603050405020304" pitchFamily="18" charset="0"/>
              </a:rPr>
              <a:t>, αν δεν υπήρχε το σύμβολο V  του 5, ο αριθμός 8 θα γραφόταν με επανάληψη οκτώ μονάδων, δηλαδή ως  IIIIIIII,  ενώ με τη χρήση του V ο αριθμός 8 γράφεται πιο απλά και ευανάγνωστα ως VIII</a:t>
            </a:r>
            <a:r>
              <a:rPr lang="el-GR" dirty="0" smtClean="0">
                <a:solidFill>
                  <a:schemeClr val="bg1"/>
                </a:solidFill>
                <a:latin typeface="Times New Roman" panose="02020603050405020304" pitchFamily="18" charset="0"/>
                <a:cs typeface="Times New Roman" panose="02020603050405020304" pitchFamily="18" charset="0"/>
              </a:rPr>
              <a:t>.</a:t>
            </a:r>
          </a:p>
          <a:p>
            <a:pPr algn="just"/>
            <a:r>
              <a:rPr lang="el-GR" dirty="0">
                <a:solidFill>
                  <a:schemeClr val="bg1"/>
                </a:solidFill>
                <a:latin typeface="Times New Roman" panose="02020603050405020304" pitchFamily="18" charset="0"/>
                <a:cs typeface="Times New Roman" panose="02020603050405020304" pitchFamily="18" charset="0"/>
              </a:rPr>
              <a:t>Για να </a:t>
            </a:r>
            <a:r>
              <a:rPr lang="el-GR" dirty="0" err="1">
                <a:solidFill>
                  <a:schemeClr val="bg1"/>
                </a:solidFill>
                <a:latin typeface="Times New Roman" panose="02020603050405020304" pitchFamily="18" charset="0"/>
                <a:cs typeface="Times New Roman" panose="02020603050405020304" pitchFamily="18" charset="0"/>
              </a:rPr>
              <a:t>παραστήσουν</a:t>
            </a:r>
            <a:r>
              <a:rPr lang="el-GR" dirty="0">
                <a:solidFill>
                  <a:schemeClr val="bg1"/>
                </a:solidFill>
                <a:latin typeface="Times New Roman" panose="02020603050405020304" pitchFamily="18" charset="0"/>
                <a:cs typeface="Times New Roman" panose="02020603050405020304" pitchFamily="18" charset="0"/>
              </a:rPr>
              <a:t> μεγαλύτερους αριθμούς χρησιμοποιούσαν το 1000πλάσιο του κάθε συμβόλου, βάζοντας μια γραμμή πάνω από το γράμμα. Έτσι </a:t>
            </a:r>
            <a:endParaRPr lang="el-GR" dirty="0" smtClean="0">
              <a:solidFill>
                <a:schemeClr val="bg1"/>
              </a:solidFill>
              <a:latin typeface="Times New Roman" panose="02020603050405020304" pitchFamily="18" charset="0"/>
              <a:cs typeface="Times New Roman" panose="02020603050405020304" pitchFamily="18" charset="0"/>
            </a:endParaRPr>
          </a:p>
          <a:p>
            <a:r>
              <a:rPr lang="el-GR" dirty="0">
                <a:solidFill>
                  <a:schemeClr val="bg1"/>
                </a:solidFill>
                <a:latin typeface="Times New Roman" panose="02020603050405020304" pitchFamily="18" charset="0"/>
                <a:cs typeface="Times New Roman" panose="02020603050405020304" pitchFamily="18" charset="0"/>
              </a:rPr>
              <a:t>Στο σύστημα αυτό οι αξίες των γραμμάτων προστίθενται  π. χ. : ΙΙ = 2, III = 3, XXX = 30, </a:t>
            </a:r>
            <a:r>
              <a:rPr lang="el-GR" dirty="0" smtClean="0">
                <a:solidFill>
                  <a:schemeClr val="bg1"/>
                </a:solidFill>
                <a:latin typeface="Times New Roman" panose="02020603050405020304" pitchFamily="18" charset="0"/>
                <a:cs typeface="Times New Roman" panose="02020603050405020304" pitchFamily="18" charset="0"/>
              </a:rPr>
              <a:t>CC </a:t>
            </a:r>
            <a:r>
              <a:rPr lang="el-GR" dirty="0">
                <a:solidFill>
                  <a:schemeClr val="bg1"/>
                </a:solidFill>
                <a:latin typeface="Times New Roman" panose="02020603050405020304" pitchFamily="18" charset="0"/>
                <a:cs typeface="Times New Roman" panose="02020603050405020304" pitchFamily="18" charset="0"/>
              </a:rPr>
              <a:t>= 200. </a:t>
            </a:r>
          </a:p>
          <a:p>
            <a:r>
              <a:rPr lang="el-GR" dirty="0" smtClean="0">
                <a:solidFill>
                  <a:schemeClr val="bg1"/>
                </a:solidFill>
                <a:latin typeface="Times New Roman" panose="02020603050405020304" pitchFamily="18" charset="0"/>
                <a:cs typeface="Times New Roman" panose="02020603050405020304" pitchFamily="18" charset="0"/>
              </a:rPr>
              <a:t>Για </a:t>
            </a:r>
            <a:r>
              <a:rPr lang="el-GR" dirty="0">
                <a:solidFill>
                  <a:schemeClr val="bg1"/>
                </a:solidFill>
                <a:latin typeface="Times New Roman" panose="02020603050405020304" pitchFamily="18" charset="0"/>
                <a:cs typeface="Times New Roman" panose="02020603050405020304" pitchFamily="18" charset="0"/>
              </a:rPr>
              <a:t>παράδειγμα: </a:t>
            </a:r>
            <a:r>
              <a:rPr lang="el-GR" dirty="0">
                <a:solidFill>
                  <a:srgbClr val="FF0000"/>
                </a:solidFill>
                <a:latin typeface="Times New Roman" panose="02020603050405020304" pitchFamily="18" charset="0"/>
                <a:cs typeface="Times New Roman" panose="02020603050405020304" pitchFamily="18" charset="0"/>
              </a:rPr>
              <a:t>MDCCCΧΧΙ</a:t>
            </a:r>
            <a:r>
              <a:rPr lang="el-GR" dirty="0">
                <a:solidFill>
                  <a:schemeClr val="bg1"/>
                </a:solidFill>
                <a:latin typeface="Times New Roman" panose="02020603050405020304" pitchFamily="18" charset="0"/>
                <a:cs typeface="Times New Roman" panose="02020603050405020304" pitchFamily="18" charset="0"/>
              </a:rPr>
              <a:t> = 1.000 + 500 + 100 + 100 + 100 + 20 + 1  </a:t>
            </a:r>
            <a:r>
              <a:rPr lang="el-GR" dirty="0">
                <a:solidFill>
                  <a:srgbClr val="FF0000"/>
                </a:solidFill>
                <a:latin typeface="Times New Roman" panose="02020603050405020304" pitchFamily="18" charset="0"/>
                <a:cs typeface="Times New Roman" panose="02020603050405020304" pitchFamily="18" charset="0"/>
              </a:rPr>
              <a:t>= 1821 </a:t>
            </a:r>
            <a:r>
              <a:rPr lang="el-GR" dirty="0">
                <a:solidFill>
                  <a:schemeClr val="bg1"/>
                </a:solidFill>
                <a:latin typeface="Times New Roman" panose="02020603050405020304" pitchFamily="18" charset="0"/>
                <a:cs typeface="Times New Roman" panose="02020603050405020304" pitchFamily="18" charset="0"/>
              </a:rPr>
              <a:t>ή </a:t>
            </a:r>
          </a:p>
          <a:p>
            <a:r>
              <a:rPr lang="el-GR" dirty="0">
                <a:solidFill>
                  <a:srgbClr val="FF0000"/>
                </a:solidFill>
                <a:latin typeface="Times New Roman" panose="02020603050405020304" pitchFamily="18" charset="0"/>
                <a:cs typeface="Times New Roman" panose="02020603050405020304" pitchFamily="18" charset="0"/>
              </a:rPr>
              <a:t>MΜΧΧV </a:t>
            </a:r>
            <a:r>
              <a:rPr lang="el-GR" dirty="0">
                <a:solidFill>
                  <a:schemeClr val="bg1"/>
                </a:solidFill>
                <a:latin typeface="Times New Roman" panose="02020603050405020304" pitchFamily="18" charset="0"/>
                <a:cs typeface="Times New Roman" panose="02020603050405020304" pitchFamily="18" charset="0"/>
              </a:rPr>
              <a:t>= 1.000 + 1000 + 20 + 20 + 5  = </a:t>
            </a:r>
            <a:r>
              <a:rPr lang="el-GR" dirty="0">
                <a:solidFill>
                  <a:srgbClr val="FF0000"/>
                </a:solidFill>
                <a:latin typeface="Times New Roman" panose="02020603050405020304" pitchFamily="18" charset="0"/>
                <a:cs typeface="Times New Roman" panose="02020603050405020304" pitchFamily="18" charset="0"/>
              </a:rPr>
              <a:t>2025</a:t>
            </a:r>
            <a:r>
              <a:rPr lang="el-GR" dirty="0">
                <a:solidFill>
                  <a:schemeClr val="bg1"/>
                </a:solidFill>
                <a:latin typeface="Times New Roman" panose="02020603050405020304" pitchFamily="18" charset="0"/>
                <a:cs typeface="Times New Roman" panose="02020603050405020304" pitchFamily="18" charset="0"/>
              </a:rPr>
              <a:t>. </a:t>
            </a:r>
          </a:p>
          <a:p>
            <a:pPr algn="just"/>
            <a:r>
              <a:rPr lang="el-GR" dirty="0" smtClean="0">
                <a:solidFill>
                  <a:schemeClr val="bg1"/>
                </a:solidFill>
                <a:latin typeface="Times New Roman" panose="02020603050405020304" pitchFamily="18" charset="0"/>
                <a:cs typeface="Times New Roman" panose="02020603050405020304" pitchFamily="18" charset="0"/>
              </a:rPr>
              <a:t>Όταν </a:t>
            </a:r>
            <a:r>
              <a:rPr lang="el-GR" dirty="0">
                <a:solidFill>
                  <a:schemeClr val="bg1"/>
                </a:solidFill>
                <a:latin typeface="Times New Roman" panose="02020603050405020304" pitchFamily="18" charset="0"/>
                <a:cs typeface="Times New Roman" panose="02020603050405020304" pitchFamily="18" charset="0"/>
              </a:rPr>
              <a:t>έχουμε δύο γράμματα στη σειρά και το γράμμα που βρίσκεται στα αριστερά είναι μικρότερης αξίας τότε αφαιρούνται οι αξίες τους π.χ. IV = 5 – </a:t>
            </a:r>
            <a:r>
              <a:rPr lang="el-GR" dirty="0" smtClean="0">
                <a:solidFill>
                  <a:schemeClr val="bg1"/>
                </a:solidFill>
                <a:latin typeface="Times New Roman" panose="02020603050405020304" pitchFamily="18" charset="0"/>
                <a:cs typeface="Times New Roman" panose="02020603050405020304" pitchFamily="18" charset="0"/>
              </a:rPr>
              <a:t>1 = 4</a:t>
            </a:r>
            <a:r>
              <a:rPr lang="el-GR" dirty="0">
                <a:solidFill>
                  <a:schemeClr val="bg1"/>
                </a:solidFill>
                <a:latin typeface="Times New Roman" panose="02020603050405020304" pitchFamily="18" charset="0"/>
                <a:cs typeface="Times New Roman" panose="02020603050405020304" pitchFamily="18" charset="0"/>
              </a:rPr>
              <a:t>, IX = 10 – 1 = 9, CD = 500 – 100 = 400 ή </a:t>
            </a:r>
            <a:endParaRPr lang="el-GR" dirty="0" smtClean="0">
              <a:solidFill>
                <a:schemeClr val="bg1"/>
              </a:solidFill>
              <a:latin typeface="Times New Roman" panose="02020603050405020304" pitchFamily="18" charset="0"/>
              <a:cs typeface="Times New Roman" panose="02020603050405020304" pitchFamily="18" charset="0"/>
            </a:endParaRPr>
          </a:p>
          <a:p>
            <a:r>
              <a:rPr lang="el-GR" dirty="0" smtClean="0">
                <a:solidFill>
                  <a:schemeClr val="bg1"/>
                </a:solidFill>
                <a:latin typeface="Times New Roman" panose="02020603050405020304" pitchFamily="18" charset="0"/>
                <a:cs typeface="Times New Roman" panose="02020603050405020304" pitchFamily="18" charset="0"/>
              </a:rPr>
              <a:t>Μ</a:t>
            </a:r>
            <a:r>
              <a:rPr lang="el-GR" dirty="0" smtClean="0">
                <a:solidFill>
                  <a:srgbClr val="0070C0"/>
                </a:solidFill>
                <a:latin typeface="Times New Roman" panose="02020603050405020304" pitchFamily="18" charset="0"/>
                <a:cs typeface="Times New Roman" panose="02020603050405020304" pitchFamily="18" charset="0"/>
              </a:rPr>
              <a:t>CD</a:t>
            </a:r>
            <a:r>
              <a:rPr lang="el-GR" dirty="0" smtClean="0">
                <a:solidFill>
                  <a:schemeClr val="bg1"/>
                </a:solidFill>
                <a:latin typeface="Times New Roman" panose="02020603050405020304" pitchFamily="18" charset="0"/>
                <a:cs typeface="Times New Roman" panose="02020603050405020304" pitchFamily="18" charset="0"/>
              </a:rPr>
              <a:t>LIII </a:t>
            </a:r>
            <a:r>
              <a:rPr lang="el-GR" dirty="0">
                <a:solidFill>
                  <a:schemeClr val="bg1"/>
                </a:solidFill>
                <a:latin typeface="Times New Roman" panose="02020603050405020304" pitchFamily="18" charset="0"/>
                <a:cs typeface="Times New Roman" panose="02020603050405020304" pitchFamily="18" charset="0"/>
              </a:rPr>
              <a:t>= 1000 + </a:t>
            </a:r>
            <a:r>
              <a:rPr lang="el-GR" dirty="0">
                <a:solidFill>
                  <a:srgbClr val="0070C0"/>
                </a:solidFill>
                <a:latin typeface="Times New Roman" panose="02020603050405020304" pitchFamily="18" charset="0"/>
                <a:cs typeface="Times New Roman" panose="02020603050405020304" pitchFamily="18" charset="0"/>
              </a:rPr>
              <a:t>(500 – 100) </a:t>
            </a:r>
            <a:r>
              <a:rPr lang="el-GR" dirty="0">
                <a:solidFill>
                  <a:schemeClr val="bg1"/>
                </a:solidFill>
                <a:latin typeface="Times New Roman" panose="02020603050405020304" pitchFamily="18" charset="0"/>
                <a:cs typeface="Times New Roman" panose="02020603050405020304" pitchFamily="18" charset="0"/>
              </a:rPr>
              <a:t>+ 50 + 1 + 1 + 1 = 1453.</a:t>
            </a:r>
          </a:p>
          <a:p>
            <a:endParaRPr lang="el-GR" dirty="0">
              <a:solidFill>
                <a:schemeClr val="bg1"/>
              </a:solidFill>
              <a:latin typeface="Times New Roman" panose="02020603050405020304" pitchFamily="18" charset="0"/>
              <a:cs typeface="Times New Roman" panose="02020603050405020304" pitchFamily="18" charset="0"/>
            </a:endParaRPr>
          </a:p>
        </p:txBody>
      </p:sp>
      <p:pic>
        <p:nvPicPr>
          <p:cNvPr id="6" name="Εικόνα 5"/>
          <p:cNvPicPr/>
          <p:nvPr/>
        </p:nvPicPr>
        <p:blipFill>
          <a:blip r:embed="rId3">
            <a:extLst>
              <a:ext uri="{28A0092B-C50C-407E-A947-70E740481C1C}">
                <a14:useLocalDpi xmlns:a14="http://schemas.microsoft.com/office/drawing/2010/main" val="0"/>
              </a:ext>
            </a:extLst>
          </a:blip>
          <a:stretch>
            <a:fillRect/>
          </a:stretch>
        </p:blipFill>
        <p:spPr>
          <a:xfrm>
            <a:off x="7186613" y="459223"/>
            <a:ext cx="4114799" cy="2602350"/>
          </a:xfrm>
          <a:prstGeom prst="rect">
            <a:avLst/>
          </a:prstGeom>
        </p:spPr>
      </p:pic>
      <p:sp>
        <p:nvSpPr>
          <p:cNvPr id="7" name="Rectangle 2"/>
          <p:cNvSpPr>
            <a:spLocks noChangeArrowheads="1"/>
          </p:cNvSpPr>
          <p:nvPr/>
        </p:nvSpPr>
        <p:spPr bwMode="auto">
          <a:xfrm>
            <a:off x="452438" y="257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2581278190"/>
              </p:ext>
            </p:extLst>
          </p:nvPr>
        </p:nvGraphicFramePr>
        <p:xfrm>
          <a:off x="4019549" y="4183054"/>
          <a:ext cx="1774825" cy="336550"/>
        </p:xfrm>
        <a:graphic>
          <a:graphicData uri="http://schemas.openxmlformats.org/presentationml/2006/ole">
            <mc:AlternateContent xmlns:mc="http://schemas.openxmlformats.org/markup-compatibility/2006">
              <mc:Choice xmlns:v="urn:schemas-microsoft-com:vml" Requires="v">
                <p:oleObj spid="_x0000_s12355" name="Equation" r:id="rId4" imgW="1295280" imgH="241200" progId="Equation.DSMT4">
                  <p:embed/>
                </p:oleObj>
              </mc:Choice>
              <mc:Fallback>
                <p:oleObj name="Equation" r:id="rId4" imgW="1295280" imgH="241200" progId="Equation.DSMT4">
                  <p:embed/>
                  <p:pic>
                    <p:nvPicPr>
                      <p:cNvPr id="0" name="Object 1"/>
                      <p:cNvPicPr>
                        <a:picLocks noChangeAspect="1" noChangeArrowheads="1"/>
                      </p:cNvPicPr>
                      <p:nvPr/>
                    </p:nvPicPr>
                    <p:blipFill>
                      <a:blip r:embed="rId5"/>
                      <a:srcRect/>
                      <a:stretch>
                        <a:fillRect/>
                      </a:stretch>
                    </p:blipFill>
                    <p:spPr bwMode="auto">
                      <a:xfrm>
                        <a:off x="4019549" y="4183054"/>
                        <a:ext cx="1774825" cy="336550"/>
                      </a:xfrm>
                      <a:prstGeom prst="rect">
                        <a:avLst/>
                      </a:prstGeom>
                      <a:noFill/>
                    </p:spPr>
                  </p:pic>
                </p:oleObj>
              </mc:Fallback>
            </mc:AlternateContent>
          </a:graphicData>
        </a:graphic>
      </p:graphicFrame>
      <p:sp>
        <p:nvSpPr>
          <p:cNvPr id="9"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2381547462"/>
              </p:ext>
            </p:extLst>
          </p:nvPr>
        </p:nvGraphicFramePr>
        <p:xfrm>
          <a:off x="5859458" y="4183688"/>
          <a:ext cx="1933577" cy="306705"/>
        </p:xfrm>
        <a:graphic>
          <a:graphicData uri="http://schemas.openxmlformats.org/presentationml/2006/ole">
            <mc:AlternateContent xmlns:mc="http://schemas.openxmlformats.org/markup-compatibility/2006">
              <mc:Choice xmlns:v="urn:schemas-microsoft-com:vml" Requires="v">
                <p:oleObj spid="_x0000_s12356" name="Equation" r:id="rId6" imgW="1383699" imgH="215806" progId="Equation.DSMT4">
                  <p:embed/>
                </p:oleObj>
              </mc:Choice>
              <mc:Fallback>
                <p:oleObj name="Equation" r:id="rId6" imgW="1383699" imgH="215806"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9458" y="4183688"/>
                        <a:ext cx="1933577" cy="306705"/>
                      </a:xfrm>
                      <a:prstGeom prst="rect">
                        <a:avLst/>
                      </a:prstGeom>
                      <a:noFill/>
                    </p:spPr>
                  </p:pic>
                </p:oleObj>
              </mc:Fallback>
            </mc:AlternateContent>
          </a:graphicData>
        </a:graphic>
      </p:graphicFrame>
    </p:spTree>
    <p:extLst>
      <p:ext uri="{BB962C8B-B14F-4D97-AF65-F5344CB8AC3E}">
        <p14:creationId xmlns:p14="http://schemas.microsoft.com/office/powerpoint/2010/main" val="1144821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Ορθογώνιο 1"/>
          <p:cNvSpPr/>
          <p:nvPr/>
        </p:nvSpPr>
        <p:spPr>
          <a:xfrm>
            <a:off x="1092200" y="827088"/>
            <a:ext cx="5834546" cy="421654"/>
          </a:xfrm>
          <a:prstGeom prst="rect">
            <a:avLst/>
          </a:prstGeom>
        </p:spPr>
        <p:txBody>
          <a:bodyPr wrap="none">
            <a:spAutoFit/>
          </a:bodyPr>
          <a:lstStyle/>
          <a:p>
            <a:pPr marL="342900" indent="-342900" fontAlgn="auto">
              <a:lnSpc>
                <a:spcPct val="107000"/>
              </a:lnSpc>
              <a:spcBef>
                <a:spcPts val="0"/>
              </a:spcBef>
              <a:spcAft>
                <a:spcPts val="0"/>
              </a:spcAft>
              <a:buFont typeface="Arial" panose="020B0604020202020204" pitchFamily="34" charset="0"/>
              <a:buChar char="•"/>
              <a:defRPr/>
            </a:pPr>
            <a:r>
              <a:rPr lang="el-GR" sz="2000" b="1" u="heavy" dirty="0">
                <a:solidFill>
                  <a:schemeClr val="accent1">
                    <a:lumMod val="60000"/>
                    <a:lumOff val="40000"/>
                  </a:schemeClr>
                </a:solidFill>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Πως έγραφαν τους αριθμούς οι Αρχαίοι </a:t>
            </a:r>
            <a:r>
              <a:rPr lang="el-GR" sz="2000" b="1" u="heavy" dirty="0" smtClean="0">
                <a:solidFill>
                  <a:schemeClr val="accent1">
                    <a:lumMod val="60000"/>
                    <a:lumOff val="40000"/>
                  </a:schemeClr>
                </a:solidFill>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Έλληνες</a:t>
            </a:r>
            <a:endParaRPr lang="el-GR" sz="2000" b="1" dirty="0">
              <a:solidFill>
                <a:schemeClr val="bg1"/>
              </a:solidFill>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86" name="Ορθογώνιο 48"/>
          <p:cNvSpPr>
            <a:spLocks noChangeArrowheads="1"/>
          </p:cNvSpPr>
          <p:nvPr/>
        </p:nvSpPr>
        <p:spPr bwMode="auto">
          <a:xfrm>
            <a:off x="1452409" y="4105482"/>
            <a:ext cx="9287181" cy="646113"/>
          </a:xfrm>
          <a:prstGeom prst="rect">
            <a:avLst/>
          </a:prstGeom>
          <a:noFill/>
          <a:ln w="9525">
            <a:noFill/>
            <a:miter lim="800000"/>
            <a:headEnd/>
            <a:tailEnd/>
          </a:ln>
        </p:spPr>
        <p:txBody>
          <a:bodyPr wrap="square">
            <a:spAutoFit/>
          </a:bodyPr>
          <a:lstStyle/>
          <a:p>
            <a:pPr algn="just"/>
            <a:r>
              <a:rPr lang="el-GR" dirty="0">
                <a:solidFill>
                  <a:schemeClr val="bg1"/>
                </a:solidFill>
                <a:latin typeface="Times New Roman" pitchFamily="18" charset="0"/>
                <a:ea typeface="Calibri" pitchFamily="34" charset="0"/>
                <a:cs typeface="Times New Roman" pitchFamily="18" charset="0"/>
              </a:rPr>
              <a:t>Κατά τον άλλον η παράσταση των αριθμών γινόταν με τα γράμματα του τότε αλφαβήτου και με τη χρησιμοποίηση της θέσης του καθενός τους στο αλφάβητο ως εξής:</a:t>
            </a:r>
          </a:p>
        </p:txBody>
      </p:sp>
      <p:sp>
        <p:nvSpPr>
          <p:cNvPr id="3" name="Ορθογώνιο 2"/>
          <p:cNvSpPr/>
          <p:nvPr/>
        </p:nvSpPr>
        <p:spPr>
          <a:xfrm>
            <a:off x="1474604" y="1458604"/>
            <a:ext cx="9678077" cy="2646878"/>
          </a:xfrm>
          <a:prstGeom prst="rect">
            <a:avLst/>
          </a:prstGeom>
        </p:spPr>
        <p:txBody>
          <a:bodyPr wrap="square">
            <a:spAutoFit/>
          </a:bodyPr>
          <a:lstStyle/>
          <a:p>
            <a:pPr indent="179388" algn="just"/>
            <a:r>
              <a:rPr lang="el-GR" dirty="0" smtClean="0">
                <a:solidFill>
                  <a:schemeClr val="bg1"/>
                </a:solidFill>
                <a:latin typeface="Times New Roman" pitchFamily="18" charset="0"/>
                <a:ea typeface="Calibri" pitchFamily="34" charset="0"/>
                <a:cs typeface="Times New Roman" pitchFamily="18" charset="0"/>
              </a:rPr>
              <a:t>Οι </a:t>
            </a:r>
            <a:r>
              <a:rPr lang="el-GR" dirty="0">
                <a:solidFill>
                  <a:schemeClr val="bg1"/>
                </a:solidFill>
                <a:latin typeface="Times New Roman" pitchFamily="18" charset="0"/>
                <a:ea typeface="Calibri" pitchFamily="34" charset="0"/>
                <a:cs typeface="Times New Roman" pitchFamily="18" charset="0"/>
              </a:rPr>
              <a:t>αρχαίοι Έλληνες δεν έδωσαν λύσεις βιώσιμες στο πρόβλημα παράστασης των φυσικών αριθμών. Χρησιμοποίησαν για την παράσταση των αριθμών το αλφάβητό τους. Οι Έλληνες παρίσταναν τους φυσικούς αριθμούς με δύο τρόπους</a:t>
            </a:r>
            <a:r>
              <a:rPr lang="el-GR" dirty="0" smtClean="0">
                <a:solidFill>
                  <a:schemeClr val="bg1"/>
                </a:solidFill>
                <a:latin typeface="Times New Roman" pitchFamily="18" charset="0"/>
                <a:ea typeface="Calibri" pitchFamily="34" charset="0"/>
                <a:cs typeface="Times New Roman" pitchFamily="18" charset="0"/>
              </a:rPr>
              <a:t>.</a:t>
            </a:r>
          </a:p>
          <a:p>
            <a:pPr algn="just"/>
            <a:r>
              <a:rPr lang="el-GR" sz="1600" dirty="0">
                <a:solidFill>
                  <a:schemeClr val="bg1"/>
                </a:solidFill>
                <a:latin typeface="Times New Roman" pitchFamily="18" charset="0"/>
                <a:ea typeface="Calibri" pitchFamily="34" charset="0"/>
                <a:cs typeface="Times New Roman" pitchFamily="18" charset="0"/>
              </a:rPr>
              <a:t>Κατά τον ένα για τους </a:t>
            </a:r>
            <a:r>
              <a:rPr lang="el-GR" sz="1600" dirty="0">
                <a:solidFill>
                  <a:srgbClr val="C00000"/>
                </a:solidFill>
                <a:latin typeface="Times New Roman" pitchFamily="18" charset="0"/>
                <a:ea typeface="Calibri" pitchFamily="34" charset="0"/>
                <a:cs typeface="Times New Roman" pitchFamily="18" charset="0"/>
              </a:rPr>
              <a:t>5, 10, 100, 1000 </a:t>
            </a:r>
            <a:r>
              <a:rPr lang="el-GR" sz="1600" dirty="0">
                <a:solidFill>
                  <a:schemeClr val="bg1"/>
                </a:solidFill>
                <a:latin typeface="Times New Roman" pitchFamily="18" charset="0"/>
                <a:ea typeface="Calibri" pitchFamily="34" charset="0"/>
                <a:cs typeface="Times New Roman" pitchFamily="18" charset="0"/>
              </a:rPr>
              <a:t>χρησιμοποιούσαν τα γράμματα </a:t>
            </a:r>
            <a:r>
              <a:rPr lang="el-GR" sz="1600" dirty="0">
                <a:solidFill>
                  <a:srgbClr val="C00000"/>
                </a:solidFill>
                <a:latin typeface="Times New Roman" pitchFamily="18" charset="0"/>
                <a:ea typeface="Calibri" pitchFamily="34" charset="0"/>
                <a:cs typeface="Times New Roman" pitchFamily="18" charset="0"/>
              </a:rPr>
              <a:t>Π, Δ, Η, Χ </a:t>
            </a:r>
            <a:r>
              <a:rPr lang="el-GR" sz="1600" dirty="0">
                <a:solidFill>
                  <a:schemeClr val="bg1"/>
                </a:solidFill>
                <a:latin typeface="Times New Roman" pitchFamily="18" charset="0"/>
                <a:ea typeface="Calibri" pitchFamily="34" charset="0"/>
                <a:cs typeface="Times New Roman" pitchFamily="18" charset="0"/>
              </a:rPr>
              <a:t>δηλαδή τα αρχικά των λέξεων πέντε, δέκα, εκατό, χίλια (το Η ήταν το αρχικό της λέξης εκατό). </a:t>
            </a:r>
          </a:p>
          <a:p>
            <a:r>
              <a:rPr lang="el-GR" sz="1600" dirty="0" smtClean="0">
                <a:solidFill>
                  <a:schemeClr val="bg1"/>
                </a:solidFill>
                <a:latin typeface="Times New Roman" pitchFamily="18" charset="0"/>
                <a:ea typeface="Calibri" pitchFamily="34" charset="0"/>
                <a:cs typeface="Times New Roman" pitchFamily="18" charset="0"/>
              </a:rPr>
              <a:t>Για </a:t>
            </a:r>
            <a:r>
              <a:rPr lang="el-GR" sz="1600" dirty="0">
                <a:solidFill>
                  <a:schemeClr val="bg1"/>
                </a:solidFill>
                <a:latin typeface="Times New Roman" pitchFamily="18" charset="0"/>
                <a:ea typeface="Calibri" pitchFamily="34" charset="0"/>
                <a:cs typeface="Times New Roman" pitchFamily="18" charset="0"/>
              </a:rPr>
              <a:t>το πενταπλάσιο ενός αριθμού χρησιμοποιούσαν το σύμβολο του αριθμού κάτω από το Π : </a:t>
            </a:r>
            <a:r>
              <a:rPr lang="el-GR" sz="1600" dirty="0" smtClean="0">
                <a:solidFill>
                  <a:schemeClr val="bg1"/>
                </a:solidFill>
                <a:latin typeface="Times New Roman" pitchFamily="18" charset="0"/>
                <a:ea typeface="Calibri" pitchFamily="34" charset="0"/>
                <a:cs typeface="Times New Roman" pitchFamily="18" charset="0"/>
              </a:rPr>
              <a:t>έτσι, </a:t>
            </a:r>
            <a:r>
              <a:rPr lang="el-GR" sz="1600" dirty="0">
                <a:solidFill>
                  <a:schemeClr val="bg1"/>
                </a:solidFill>
                <a:latin typeface="Times New Roman" pitchFamily="18" charset="0"/>
                <a:ea typeface="Calibri" pitchFamily="34" charset="0"/>
                <a:cs typeface="Times New Roman" pitchFamily="18" charset="0"/>
              </a:rPr>
              <a:t>το</a:t>
            </a:r>
            <a:r>
              <a:rPr lang="el-GR" sz="1600" dirty="0">
                <a:latin typeface="Times New Roman" pitchFamily="18" charset="0"/>
                <a:ea typeface="Calibri" pitchFamily="34" charset="0"/>
                <a:cs typeface="Times New Roman" pitchFamily="18" charset="0"/>
              </a:rPr>
              <a:t>  </a:t>
            </a:r>
            <a:r>
              <a:rPr lang="el-GR" sz="1600" dirty="0" smtClean="0">
                <a:latin typeface="Times New Roman" pitchFamily="18" charset="0"/>
                <a:ea typeface="Calibri" pitchFamily="34" charset="0"/>
                <a:cs typeface="Times New Roman" pitchFamily="18" charset="0"/>
              </a:rPr>
              <a:t>    </a:t>
            </a:r>
            <a:r>
              <a:rPr lang="el-GR" sz="1600" dirty="0" smtClean="0">
                <a:solidFill>
                  <a:schemeClr val="bg1"/>
                </a:solidFill>
                <a:latin typeface="Times New Roman" pitchFamily="18" charset="0"/>
                <a:ea typeface="Calibri" pitchFamily="34" charset="0"/>
              </a:rPr>
              <a:t>σήμαινε 5×1000=5000 και το       σήμαινε 5×10=50.</a:t>
            </a:r>
          </a:p>
          <a:p>
            <a:pPr fontAlgn="auto">
              <a:spcBef>
                <a:spcPts val="0"/>
              </a:spcBef>
              <a:spcAft>
                <a:spcPts val="0"/>
              </a:spcAft>
              <a:defRPr/>
            </a:pPr>
            <a:endParaRPr lang="el-GR"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fontAlgn="auto">
              <a:spcBef>
                <a:spcPts val="0"/>
              </a:spcBef>
              <a:spcAft>
                <a:spcPts val="0"/>
              </a:spcAft>
              <a:defRPr/>
            </a:pPr>
            <a:r>
              <a:rPr lang="el-GR"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Για </a:t>
            </a:r>
            <a:r>
              <a:rPr lang="el-G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το 1 χρησιμοποιούσαν το σύμβολο </a:t>
            </a:r>
            <a:r>
              <a:rPr lang="el-GR" sz="1600"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Ι</a:t>
            </a:r>
            <a:r>
              <a:rPr lang="el-G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fontAlgn="auto">
              <a:spcBef>
                <a:spcPts val="0"/>
              </a:spcBef>
              <a:spcAft>
                <a:spcPts val="0"/>
              </a:spcAft>
              <a:defRPr/>
            </a:pPr>
            <a:r>
              <a:rPr lang="el-G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Για παράδειγμα τον αριθμό </a:t>
            </a:r>
            <a:r>
              <a:rPr lang="el-GR" sz="1600" dirty="0" smtClean="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2025</a:t>
            </a:r>
            <a:r>
              <a:rPr lang="el-GR"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l-GR" sz="1600" dirty="0" smtClean="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l-G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θα τον παρίσταναν ως </a:t>
            </a:r>
            <a:r>
              <a:rPr lang="el-GR" sz="1600" dirty="0" smtClean="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ΧΧΔΔΠ</a:t>
            </a:r>
            <a:r>
              <a:rPr lang="el-GR"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l-G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ή τον </a:t>
            </a:r>
            <a:r>
              <a:rPr lang="el-GR" sz="1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1821</a:t>
            </a:r>
            <a:r>
              <a:rPr lang="el-GR"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l-G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ως </a:t>
            </a:r>
            <a:endParaRPr lang="el-GR" dirty="0">
              <a:solidFill>
                <a:schemeClr val="bg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4174042526"/>
              </p:ext>
            </p:extLst>
          </p:nvPr>
        </p:nvGraphicFramePr>
        <p:xfrm>
          <a:off x="9917014" y="2781770"/>
          <a:ext cx="254833" cy="419725"/>
        </p:xfrm>
        <a:graphic>
          <a:graphicData uri="http://schemas.openxmlformats.org/presentationml/2006/ole">
            <mc:AlternateContent xmlns:mc="http://schemas.openxmlformats.org/markup-compatibility/2006">
              <mc:Choice xmlns:v="urn:schemas-microsoft-com:vml" Requires="v">
                <p:oleObj spid="_x0000_s13405" name="Equation" r:id="rId4" imgW="164885" imgH="266353" progId="Equation.DSMT4">
                  <p:embed/>
                </p:oleObj>
              </mc:Choice>
              <mc:Fallback>
                <p:oleObj name="Equation" r:id="rId4" imgW="164885" imgH="266353"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7014" y="2781770"/>
                        <a:ext cx="254833" cy="419725"/>
                      </a:xfrm>
                      <a:prstGeom prst="rect">
                        <a:avLst/>
                      </a:prstGeom>
                      <a:noFill/>
                    </p:spPr>
                  </p:pic>
                </p:oleObj>
              </mc:Fallback>
            </mc:AlternateContent>
          </a:graphicData>
        </a:graphic>
      </p:graphicFrame>
      <p:graphicFrame>
        <p:nvGraphicFramePr>
          <p:cNvPr id="7" name="Αντικείμενο 6"/>
          <p:cNvGraphicFramePr>
            <a:graphicFrameLocks noChangeAspect="1"/>
          </p:cNvGraphicFramePr>
          <p:nvPr>
            <p:extLst>
              <p:ext uri="{D42A27DB-BD31-4B8C-83A1-F6EECF244321}">
                <p14:modId xmlns:p14="http://schemas.microsoft.com/office/powerpoint/2010/main" val="3479035979"/>
              </p:ext>
            </p:extLst>
          </p:nvPr>
        </p:nvGraphicFramePr>
        <p:xfrm>
          <a:off x="3327816" y="3007262"/>
          <a:ext cx="254833" cy="419725"/>
        </p:xfrm>
        <a:graphic>
          <a:graphicData uri="http://schemas.openxmlformats.org/presentationml/2006/ole">
            <mc:AlternateContent xmlns:mc="http://schemas.openxmlformats.org/markup-compatibility/2006">
              <mc:Choice xmlns:v="urn:schemas-microsoft-com:vml" Requires="v">
                <p:oleObj spid="_x0000_s13406" name="Equation" r:id="rId6" imgW="164885" imgH="266353" progId="Equation.DSMT4">
                  <p:embed/>
                </p:oleObj>
              </mc:Choice>
              <mc:Fallback>
                <p:oleObj name="Equation" r:id="rId6" imgW="164885" imgH="266353"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7816" y="3007262"/>
                        <a:ext cx="254833" cy="419725"/>
                      </a:xfrm>
                      <a:prstGeom prst="rect">
                        <a:avLst/>
                      </a:prstGeom>
                      <a:noFill/>
                    </p:spPr>
                  </p:pic>
                </p:oleObj>
              </mc:Fallback>
            </mc:AlternateContent>
          </a:graphicData>
        </a:graphic>
      </p:graphicFrame>
      <p:graphicFrame>
        <p:nvGraphicFramePr>
          <p:cNvPr id="9" name="Αντικείμενο 8"/>
          <p:cNvGraphicFramePr>
            <a:graphicFrameLocks noChangeAspect="1"/>
          </p:cNvGraphicFramePr>
          <p:nvPr>
            <p:extLst>
              <p:ext uri="{D42A27DB-BD31-4B8C-83A1-F6EECF244321}">
                <p14:modId xmlns:p14="http://schemas.microsoft.com/office/powerpoint/2010/main" val="950005302"/>
              </p:ext>
            </p:extLst>
          </p:nvPr>
        </p:nvGraphicFramePr>
        <p:xfrm>
          <a:off x="8208165" y="3779289"/>
          <a:ext cx="1270330" cy="382465"/>
        </p:xfrm>
        <a:graphic>
          <a:graphicData uri="http://schemas.openxmlformats.org/presentationml/2006/ole">
            <mc:AlternateContent xmlns:mc="http://schemas.openxmlformats.org/markup-compatibility/2006">
              <mc:Choice xmlns:v="urn:schemas-microsoft-com:vml" Requires="v">
                <p:oleObj spid="_x0000_s13407" name="Equation" r:id="rId8" imgW="888840" imgH="266400" progId="Equation.DSMT4">
                  <p:embed/>
                </p:oleObj>
              </mc:Choice>
              <mc:Fallback>
                <p:oleObj name="Equation" r:id="rId8" imgW="888840" imgH="266400" progId="Equation.DSMT4">
                  <p:embed/>
                  <p:pic>
                    <p:nvPicPr>
                      <p:cNvPr id="0" name="Object 7"/>
                      <p:cNvPicPr>
                        <a:picLocks noChangeAspect="1" noChangeArrowheads="1"/>
                      </p:cNvPicPr>
                      <p:nvPr/>
                    </p:nvPicPr>
                    <p:blipFill>
                      <a:blip r:embed="rId9"/>
                      <a:srcRect/>
                      <a:stretch>
                        <a:fillRect/>
                      </a:stretch>
                    </p:blipFill>
                    <p:spPr bwMode="auto">
                      <a:xfrm>
                        <a:off x="8208165" y="3779289"/>
                        <a:ext cx="1270330" cy="382465"/>
                      </a:xfrm>
                      <a:prstGeom prst="rect">
                        <a:avLst/>
                      </a:prstGeom>
                      <a:noFill/>
                    </p:spPr>
                  </p:pic>
                </p:oleObj>
              </mc:Fallback>
            </mc:AlternateContent>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nvGraphicFramePr>
        <p:xfrm>
          <a:off x="2032000" y="719138"/>
          <a:ext cx="2607235" cy="3977640"/>
        </p:xfrm>
        <a:graphic>
          <a:graphicData uri="http://schemas.openxmlformats.org/drawingml/2006/table">
            <a:tbl>
              <a:tblPr firstRow="1" bandRow="1">
                <a:tableStyleId>{5C22544A-7EE6-4342-B048-85BDC9FD1C3A}</a:tableStyleId>
              </a:tblPr>
              <a:tblGrid>
                <a:gridCol w="1195294"/>
                <a:gridCol w="1411941"/>
              </a:tblGrid>
              <a:tr h="370840">
                <a:tc>
                  <a:txBody>
                    <a:bodyPr/>
                    <a:lstStyle/>
                    <a:p>
                      <a:pPr algn="ctr"/>
                      <a:r>
                        <a:rPr lang="el-GR" b="0" dirty="0" smtClean="0">
                          <a:solidFill>
                            <a:srgbClr val="0070C0"/>
                          </a:solidFill>
                          <a:latin typeface="Times New Roman" panose="02020603050405020304" pitchFamily="18" charset="0"/>
                          <a:cs typeface="Times New Roman" panose="02020603050405020304" pitchFamily="18" charset="0"/>
                        </a:rPr>
                        <a:t>Ελληνική Γραφή</a:t>
                      </a:r>
                      <a:endParaRPr lang="el-GR" b="0" dirty="0">
                        <a:solidFill>
                          <a:srgbClr val="0070C0"/>
                        </a:solidFill>
                        <a:latin typeface="Times New Roman" panose="02020603050405020304" pitchFamily="18" charset="0"/>
                        <a:cs typeface="Times New Roman" panose="02020603050405020304" pitchFamily="18" charset="0"/>
                      </a:endParaRPr>
                    </a:p>
                  </a:txBody>
                  <a:tcPr>
                    <a:noFill/>
                  </a:tcPr>
                </a:tc>
                <a:tc>
                  <a:txBody>
                    <a:bodyPr/>
                    <a:lstStyle/>
                    <a:p>
                      <a:pPr algn="ctr"/>
                      <a:r>
                        <a:rPr lang="el-GR" b="0" dirty="0" smtClean="0">
                          <a:solidFill>
                            <a:srgbClr val="0070C0"/>
                          </a:solidFill>
                          <a:latin typeface="Times New Roman" panose="02020603050405020304" pitchFamily="18" charset="0"/>
                          <a:cs typeface="Times New Roman" panose="02020603050405020304" pitchFamily="18" charset="0"/>
                        </a:rPr>
                        <a:t>Σύγχρονη Γραφή</a:t>
                      </a:r>
                    </a:p>
                  </a:txBody>
                  <a:tcPr>
                    <a:noFill/>
                  </a:tcPr>
                </a:tc>
              </a:tr>
              <a:tr h="370840">
                <a:tc>
                  <a:txBody>
                    <a:bodyPr/>
                    <a:lstStyle/>
                    <a:p>
                      <a:pPr algn="ctr"/>
                      <a:r>
                        <a:rPr lang="el-GR" dirty="0" smtClean="0">
                          <a:latin typeface="Times New Roman" panose="02020603050405020304" pitchFamily="18" charset="0"/>
                          <a:cs typeface="Times New Roman" panose="02020603050405020304" pitchFamily="18" charset="0"/>
                        </a:rPr>
                        <a:t>α΄</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1</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β΄</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2</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γ΄</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3</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δ΄</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4</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ε΄</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5</a:t>
                      </a:r>
                    </a:p>
                  </a:txBody>
                  <a:tcPr/>
                </a:tc>
              </a:tr>
              <a:tr h="370840">
                <a:tc>
                  <a:txBody>
                    <a:bodyPr/>
                    <a:lstStyle/>
                    <a:p>
                      <a:pPr algn="ctr"/>
                      <a:r>
                        <a:rPr lang="el-GR" sz="1800" kern="1200" dirty="0" smtClean="0">
                          <a:solidFill>
                            <a:schemeClr val="dk1"/>
                          </a:solidFill>
                          <a:effectLst/>
                          <a:latin typeface="Times New Roman" panose="02020603050405020304" pitchFamily="18" charset="0"/>
                          <a:ea typeface="+mn-ea"/>
                          <a:cs typeface="Times New Roman" panose="02020603050405020304" pitchFamily="18" charset="0"/>
                        </a:rPr>
                        <a:t>ϛ΄ </a:t>
                      </a:r>
                      <a:r>
                        <a:rPr lang="el-GR" sz="1400" kern="1200" dirty="0" smtClean="0">
                          <a:solidFill>
                            <a:schemeClr val="dk1"/>
                          </a:solidFill>
                          <a:effectLst/>
                          <a:latin typeface="Times New Roman" panose="02020603050405020304" pitchFamily="18" charset="0"/>
                          <a:ea typeface="+mn-ea"/>
                          <a:cs typeface="Times New Roman" panose="02020603050405020304" pitchFamily="18" charset="0"/>
                        </a:rPr>
                        <a:t>(στίγμα)</a:t>
                      </a:r>
                      <a:endParaRPr lang="el-GR" sz="1400"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6</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ζ΄</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7</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η΄</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8</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θ΄</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9</a:t>
                      </a:r>
                    </a:p>
                  </a:txBody>
                  <a:tcPr/>
                </a:tc>
              </a:tr>
            </a:tbl>
          </a:graphicData>
        </a:graphic>
      </p:graphicFrame>
      <p:graphicFrame>
        <p:nvGraphicFramePr>
          <p:cNvPr id="3" name="Πίνακας 2"/>
          <p:cNvGraphicFramePr>
            <a:graphicFrameLocks noGrp="1"/>
          </p:cNvGraphicFramePr>
          <p:nvPr>
            <p:extLst>
              <p:ext uri="{D42A27DB-BD31-4B8C-83A1-F6EECF244321}">
                <p14:modId xmlns:p14="http://schemas.microsoft.com/office/powerpoint/2010/main" val="3970987245"/>
              </p:ext>
            </p:extLst>
          </p:nvPr>
        </p:nvGraphicFramePr>
        <p:xfrm>
          <a:off x="5000625" y="719138"/>
          <a:ext cx="2607235" cy="3977640"/>
        </p:xfrm>
        <a:graphic>
          <a:graphicData uri="http://schemas.openxmlformats.org/drawingml/2006/table">
            <a:tbl>
              <a:tblPr firstRow="1" bandRow="1">
                <a:tableStyleId>{5C22544A-7EE6-4342-B048-85BDC9FD1C3A}</a:tableStyleId>
              </a:tblPr>
              <a:tblGrid>
                <a:gridCol w="1195294"/>
                <a:gridCol w="1411941"/>
              </a:tblGrid>
              <a:tr h="370840">
                <a:tc>
                  <a:txBody>
                    <a:bodyPr/>
                    <a:lstStyle/>
                    <a:p>
                      <a:pPr algn="ctr"/>
                      <a:r>
                        <a:rPr lang="el-GR" b="0" dirty="0" smtClean="0">
                          <a:solidFill>
                            <a:srgbClr val="0070C0"/>
                          </a:solidFill>
                          <a:latin typeface="Times New Roman" panose="02020603050405020304" pitchFamily="18" charset="0"/>
                          <a:cs typeface="Times New Roman" panose="02020603050405020304" pitchFamily="18" charset="0"/>
                        </a:rPr>
                        <a:t>Ελληνική Γραφή</a:t>
                      </a:r>
                      <a:endParaRPr lang="el-GR" b="0" dirty="0">
                        <a:solidFill>
                          <a:srgbClr val="0070C0"/>
                        </a:solidFill>
                        <a:latin typeface="Times New Roman" panose="02020603050405020304" pitchFamily="18" charset="0"/>
                        <a:cs typeface="Times New Roman" panose="02020603050405020304" pitchFamily="18" charset="0"/>
                      </a:endParaRPr>
                    </a:p>
                  </a:txBody>
                  <a:tcPr>
                    <a:noFill/>
                  </a:tcPr>
                </a:tc>
                <a:tc>
                  <a:txBody>
                    <a:bodyPr/>
                    <a:lstStyle/>
                    <a:p>
                      <a:pPr algn="ctr"/>
                      <a:r>
                        <a:rPr lang="el-GR" b="0" dirty="0" smtClean="0">
                          <a:solidFill>
                            <a:srgbClr val="0070C0"/>
                          </a:solidFill>
                          <a:latin typeface="Times New Roman" panose="02020603050405020304" pitchFamily="18" charset="0"/>
                          <a:cs typeface="Times New Roman" panose="02020603050405020304" pitchFamily="18" charset="0"/>
                        </a:rPr>
                        <a:t>Σύγχρονη Γραφή</a:t>
                      </a:r>
                    </a:p>
                  </a:txBody>
                  <a:tcPr>
                    <a:noFill/>
                  </a:tcPr>
                </a:tc>
              </a:tr>
              <a:tr h="370840">
                <a:tc>
                  <a:txBody>
                    <a:bodyPr/>
                    <a:lstStyle/>
                    <a:p>
                      <a:pPr algn="ctr"/>
                      <a:r>
                        <a:rPr lang="el-GR" dirty="0" smtClean="0">
                          <a:latin typeface="Times New Roman" panose="02020603050405020304" pitchFamily="18" charset="0"/>
                          <a:cs typeface="Times New Roman" panose="02020603050405020304" pitchFamily="18" charset="0"/>
                        </a:rPr>
                        <a:t>ι΄</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10</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κ΄</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20</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λ΄</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30</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μ΄</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40</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ν΄</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50</a:t>
                      </a:r>
                    </a:p>
                  </a:txBody>
                  <a:tcPr/>
                </a:tc>
              </a:tr>
              <a:tr h="370840">
                <a:tc>
                  <a:txBody>
                    <a:bodyPr/>
                    <a:lstStyle/>
                    <a:p>
                      <a:pPr algn="ctr"/>
                      <a:r>
                        <a:rPr lang="el-GR" sz="1800" kern="1200" dirty="0" smtClean="0">
                          <a:solidFill>
                            <a:schemeClr val="dk1"/>
                          </a:solidFill>
                          <a:effectLst/>
                          <a:latin typeface="Times New Roman" panose="02020603050405020304" pitchFamily="18" charset="0"/>
                          <a:ea typeface="+mn-ea"/>
                          <a:cs typeface="Times New Roman" panose="02020603050405020304" pitchFamily="18" charset="0"/>
                        </a:rPr>
                        <a:t>ξ΄</a:t>
                      </a:r>
                      <a:endParaRPr lang="el-GR" sz="1400"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60</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ο΄</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70</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π΄</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80</a:t>
                      </a:r>
                    </a:p>
                  </a:txBody>
                  <a:tcPr/>
                </a:tc>
              </a:tr>
              <a:tr h="370840">
                <a:tc>
                  <a:txBody>
                    <a:bodyPr/>
                    <a:lstStyle/>
                    <a:p>
                      <a:pPr algn="ctr"/>
                      <a:r>
                        <a:rPr lang="el-GR" sz="1800" kern="1200" dirty="0" smtClean="0">
                          <a:solidFill>
                            <a:schemeClr val="dk1"/>
                          </a:solidFill>
                          <a:effectLst/>
                          <a:latin typeface="Times New Roman" panose="02020603050405020304" pitchFamily="18" charset="0"/>
                          <a:ea typeface="+mn-ea"/>
                          <a:cs typeface="Times New Roman" panose="02020603050405020304" pitchFamily="18" charset="0"/>
                        </a:rPr>
                        <a:t>ϟ΄ </a:t>
                      </a:r>
                      <a:r>
                        <a:rPr lang="el-GR" sz="1400" kern="1200" dirty="0" smtClean="0">
                          <a:solidFill>
                            <a:schemeClr val="dk1"/>
                          </a:solidFill>
                          <a:effectLst/>
                          <a:latin typeface="Times New Roman" panose="02020603050405020304" pitchFamily="18" charset="0"/>
                          <a:ea typeface="+mn-ea"/>
                          <a:cs typeface="Times New Roman" panose="02020603050405020304" pitchFamily="18" charset="0"/>
                        </a:rPr>
                        <a:t>(κόππα)</a:t>
                      </a:r>
                      <a:endParaRPr lang="el-GR" sz="1400"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90</a:t>
                      </a:r>
                    </a:p>
                  </a:txBody>
                  <a:tcPr/>
                </a:tc>
              </a:tr>
            </a:tbl>
          </a:graphicData>
        </a:graphic>
      </p:graphicFrame>
      <p:graphicFrame>
        <p:nvGraphicFramePr>
          <p:cNvPr id="4" name="Πίνακας 3"/>
          <p:cNvGraphicFramePr>
            <a:graphicFrameLocks noGrp="1"/>
          </p:cNvGraphicFramePr>
          <p:nvPr>
            <p:extLst>
              <p:ext uri="{D42A27DB-BD31-4B8C-83A1-F6EECF244321}">
                <p14:modId xmlns:p14="http://schemas.microsoft.com/office/powerpoint/2010/main" val="1807041555"/>
              </p:ext>
            </p:extLst>
          </p:nvPr>
        </p:nvGraphicFramePr>
        <p:xfrm>
          <a:off x="7967663" y="719138"/>
          <a:ext cx="2607235" cy="3977640"/>
        </p:xfrm>
        <a:graphic>
          <a:graphicData uri="http://schemas.openxmlformats.org/drawingml/2006/table">
            <a:tbl>
              <a:tblPr firstRow="1" bandRow="1">
                <a:tableStyleId>{5C22544A-7EE6-4342-B048-85BDC9FD1C3A}</a:tableStyleId>
              </a:tblPr>
              <a:tblGrid>
                <a:gridCol w="1195294"/>
                <a:gridCol w="1411941"/>
              </a:tblGrid>
              <a:tr h="370840">
                <a:tc>
                  <a:txBody>
                    <a:bodyPr/>
                    <a:lstStyle/>
                    <a:p>
                      <a:pPr algn="ctr"/>
                      <a:r>
                        <a:rPr lang="el-GR" b="0" dirty="0" smtClean="0">
                          <a:solidFill>
                            <a:srgbClr val="0070C0"/>
                          </a:solidFill>
                          <a:latin typeface="Times New Roman" panose="02020603050405020304" pitchFamily="18" charset="0"/>
                          <a:cs typeface="Times New Roman" panose="02020603050405020304" pitchFamily="18" charset="0"/>
                        </a:rPr>
                        <a:t>Ελληνική Γραφή</a:t>
                      </a:r>
                      <a:endParaRPr lang="el-GR" b="0" dirty="0">
                        <a:solidFill>
                          <a:srgbClr val="0070C0"/>
                        </a:solidFill>
                        <a:latin typeface="Times New Roman" panose="02020603050405020304" pitchFamily="18" charset="0"/>
                        <a:cs typeface="Times New Roman" panose="02020603050405020304" pitchFamily="18" charset="0"/>
                      </a:endParaRPr>
                    </a:p>
                  </a:txBody>
                  <a:tcPr>
                    <a:noFill/>
                  </a:tcPr>
                </a:tc>
                <a:tc>
                  <a:txBody>
                    <a:bodyPr/>
                    <a:lstStyle/>
                    <a:p>
                      <a:pPr algn="ctr"/>
                      <a:r>
                        <a:rPr lang="el-GR" b="0" dirty="0" smtClean="0">
                          <a:solidFill>
                            <a:srgbClr val="0070C0"/>
                          </a:solidFill>
                          <a:latin typeface="Times New Roman" panose="02020603050405020304" pitchFamily="18" charset="0"/>
                          <a:cs typeface="Times New Roman" panose="02020603050405020304" pitchFamily="18" charset="0"/>
                        </a:rPr>
                        <a:t>Σύγχρονη Γραφή</a:t>
                      </a:r>
                    </a:p>
                  </a:txBody>
                  <a:tcPr>
                    <a:noFill/>
                  </a:tcPr>
                </a:tc>
              </a:tr>
              <a:tr h="370840">
                <a:tc>
                  <a:txBody>
                    <a:bodyPr/>
                    <a:lstStyle/>
                    <a:p>
                      <a:pPr algn="ctr"/>
                      <a:r>
                        <a:rPr lang="el-GR" dirty="0" smtClean="0">
                          <a:latin typeface="Times New Roman" panose="02020603050405020304" pitchFamily="18" charset="0"/>
                          <a:cs typeface="Times New Roman" panose="02020603050405020304" pitchFamily="18" charset="0"/>
                        </a:rPr>
                        <a:t>ρ΄</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100</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σ΄</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200</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τ΄</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300</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υ΄</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400</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φ΄</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500</a:t>
                      </a:r>
                    </a:p>
                  </a:txBody>
                  <a:tcPr/>
                </a:tc>
              </a:tr>
              <a:tr h="370840">
                <a:tc>
                  <a:txBody>
                    <a:bodyPr/>
                    <a:lstStyle/>
                    <a:p>
                      <a:pPr algn="ctr"/>
                      <a:r>
                        <a:rPr lang="el-GR" sz="1800" kern="1200" dirty="0" smtClean="0">
                          <a:solidFill>
                            <a:schemeClr val="dk1"/>
                          </a:solidFill>
                          <a:effectLst/>
                          <a:latin typeface="Times New Roman" panose="02020603050405020304" pitchFamily="18" charset="0"/>
                          <a:ea typeface="+mn-ea"/>
                          <a:cs typeface="Times New Roman" panose="02020603050405020304" pitchFamily="18" charset="0"/>
                        </a:rPr>
                        <a:t>χ΄</a:t>
                      </a:r>
                      <a:endParaRPr lang="el-GR" sz="1400"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600</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ψ΄</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700</a:t>
                      </a:r>
                    </a:p>
                  </a:txBody>
                  <a:tcPr/>
                </a:tc>
              </a:tr>
              <a:tr h="370840">
                <a:tc>
                  <a:txBody>
                    <a:bodyPr/>
                    <a:lstStyle/>
                    <a:p>
                      <a:pPr algn="ctr"/>
                      <a:r>
                        <a:rPr lang="el-GR" dirty="0" smtClean="0">
                          <a:latin typeface="Times New Roman" panose="02020603050405020304" pitchFamily="18" charset="0"/>
                          <a:cs typeface="Times New Roman" panose="02020603050405020304" pitchFamily="18" charset="0"/>
                        </a:rPr>
                        <a:t>ω΄</a:t>
                      </a:r>
                      <a:endParaRPr lang="el-GR"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800</a:t>
                      </a:r>
                    </a:p>
                  </a:txBody>
                  <a:tcPr/>
                </a:tc>
              </a:tr>
              <a:tr h="370840">
                <a:tc>
                  <a:txBody>
                    <a:bodyPr/>
                    <a:lstStyle/>
                    <a:p>
                      <a:pPr algn="ctr"/>
                      <a:r>
                        <a:rPr lang="el-GR" sz="1800" kern="1200" dirty="0" smtClean="0">
                          <a:solidFill>
                            <a:schemeClr val="dk1"/>
                          </a:solidFill>
                          <a:effectLst/>
                          <a:latin typeface="Times New Roman" panose="02020603050405020304" pitchFamily="18" charset="0"/>
                          <a:ea typeface="+mn-ea"/>
                          <a:cs typeface="Times New Roman" panose="02020603050405020304" pitchFamily="18" charset="0"/>
                        </a:rPr>
                        <a:t>ϡ΄ </a:t>
                      </a:r>
                      <a:r>
                        <a:rPr lang="el-GR" sz="140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el-GR" sz="1400" kern="1200" dirty="0" err="1" smtClean="0">
                          <a:solidFill>
                            <a:schemeClr val="dk1"/>
                          </a:solidFill>
                          <a:effectLst/>
                          <a:latin typeface="Times New Roman" panose="02020603050405020304" pitchFamily="18" charset="0"/>
                          <a:ea typeface="+mn-ea"/>
                          <a:cs typeface="Times New Roman" panose="02020603050405020304" pitchFamily="18" charset="0"/>
                        </a:rPr>
                        <a:t>σαμπί</a:t>
                      </a:r>
                      <a:r>
                        <a:rPr lang="el-GR" sz="1400"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el-GR" sz="1400" dirty="0">
                        <a:latin typeface="Times New Roman" panose="02020603050405020304" pitchFamily="18" charset="0"/>
                        <a:cs typeface="Times New Roman" panose="02020603050405020304" pitchFamily="18" charset="0"/>
                      </a:endParaRPr>
                    </a:p>
                  </a:txBody>
                  <a:tcPr/>
                </a:tc>
                <a:tc>
                  <a:txBody>
                    <a:bodyPr/>
                    <a:lstStyle/>
                    <a:p>
                      <a:pPr algn="ctr"/>
                      <a:r>
                        <a:rPr lang="el-GR" dirty="0" smtClean="0">
                          <a:latin typeface="Times New Roman" panose="02020603050405020304" pitchFamily="18" charset="0"/>
                          <a:cs typeface="Times New Roman" panose="02020603050405020304" pitchFamily="18" charset="0"/>
                        </a:rPr>
                        <a:t>900</a:t>
                      </a:r>
                    </a:p>
                  </a:txBody>
                  <a:tcPr/>
                </a:tc>
              </a:tr>
            </a:tbl>
          </a:graphicData>
        </a:graphic>
      </p:graphicFrame>
      <p:sp>
        <p:nvSpPr>
          <p:cNvPr id="25706" name="Ορθογώνιο 4"/>
          <p:cNvSpPr>
            <a:spLocks noChangeArrowheads="1"/>
          </p:cNvSpPr>
          <p:nvPr/>
        </p:nvSpPr>
        <p:spPr bwMode="auto">
          <a:xfrm>
            <a:off x="2032000" y="4984750"/>
            <a:ext cx="8543925" cy="1015663"/>
          </a:xfrm>
          <a:prstGeom prst="rect">
            <a:avLst/>
          </a:prstGeom>
          <a:noFill/>
          <a:ln w="9525">
            <a:noFill/>
            <a:miter lim="800000"/>
            <a:headEnd/>
            <a:tailEnd/>
          </a:ln>
        </p:spPr>
        <p:txBody>
          <a:bodyPr>
            <a:spAutoFit/>
          </a:bodyPr>
          <a:lstStyle/>
          <a:p>
            <a:r>
              <a:rPr lang="el-GR" sz="2000" dirty="0">
                <a:solidFill>
                  <a:schemeClr val="bg1"/>
                </a:solidFill>
                <a:latin typeface="Times New Roman" pitchFamily="18" charset="0"/>
                <a:ea typeface="Calibri" pitchFamily="34" charset="0"/>
                <a:cs typeface="Times New Roman" pitchFamily="18" charset="0"/>
              </a:rPr>
              <a:t>Κατά την γραφή αυτή είναι:</a:t>
            </a:r>
          </a:p>
          <a:p>
            <a:r>
              <a:rPr lang="el-GR" sz="2000" dirty="0" err="1">
                <a:solidFill>
                  <a:schemeClr val="bg2"/>
                </a:solidFill>
                <a:latin typeface="Times New Roman" pitchFamily="18" charset="0"/>
                <a:ea typeface="Calibri" pitchFamily="34" charset="0"/>
                <a:cs typeface="Times New Roman" pitchFamily="18" charset="0"/>
              </a:rPr>
              <a:t>ια</a:t>
            </a:r>
            <a:r>
              <a:rPr lang="el-GR" sz="2000" dirty="0">
                <a:solidFill>
                  <a:schemeClr val="bg2"/>
                </a:solidFill>
                <a:latin typeface="Times New Roman" pitchFamily="18" charset="0"/>
                <a:ea typeface="Calibri" pitchFamily="34" charset="0"/>
                <a:cs typeface="Times New Roman" pitchFamily="18" charset="0"/>
              </a:rPr>
              <a:t>΄= 10+1 (=11)</a:t>
            </a:r>
            <a:r>
              <a:rPr lang="el-GR" sz="2000" dirty="0">
                <a:solidFill>
                  <a:schemeClr val="bg1"/>
                </a:solidFill>
                <a:latin typeface="Times New Roman" pitchFamily="18" charset="0"/>
                <a:ea typeface="Calibri" pitchFamily="34" charset="0"/>
                <a:cs typeface="Times New Roman" pitchFamily="18" charset="0"/>
              </a:rPr>
              <a:t>,  </a:t>
            </a:r>
            <a:r>
              <a:rPr lang="el-GR" sz="2000" dirty="0" err="1">
                <a:solidFill>
                  <a:srgbClr val="FF0000"/>
                </a:solidFill>
                <a:latin typeface="Times New Roman" pitchFamily="18" charset="0"/>
                <a:ea typeface="Calibri" pitchFamily="34" charset="0"/>
                <a:cs typeface="Times New Roman" pitchFamily="18" charset="0"/>
              </a:rPr>
              <a:t>ιβ</a:t>
            </a:r>
            <a:r>
              <a:rPr lang="el-GR" sz="2000" dirty="0">
                <a:solidFill>
                  <a:srgbClr val="FF0000"/>
                </a:solidFill>
                <a:latin typeface="Times New Roman" pitchFamily="18" charset="0"/>
                <a:ea typeface="Calibri" pitchFamily="34" charset="0"/>
                <a:cs typeface="Times New Roman" pitchFamily="18" charset="0"/>
              </a:rPr>
              <a:t>΄= 10+2 (=12),</a:t>
            </a:r>
            <a:r>
              <a:rPr lang="el-GR" sz="2000" dirty="0">
                <a:solidFill>
                  <a:schemeClr val="bg1"/>
                </a:solidFill>
                <a:latin typeface="Times New Roman" pitchFamily="18" charset="0"/>
                <a:ea typeface="Calibri" pitchFamily="34" charset="0"/>
                <a:cs typeface="Times New Roman" pitchFamily="18" charset="0"/>
              </a:rPr>
              <a:t>  </a:t>
            </a:r>
            <a:r>
              <a:rPr lang="el-GR" sz="2000" dirty="0" err="1">
                <a:solidFill>
                  <a:schemeClr val="accent1">
                    <a:lumMod val="60000"/>
                    <a:lumOff val="40000"/>
                  </a:schemeClr>
                </a:solidFill>
                <a:latin typeface="Times New Roman" pitchFamily="18" charset="0"/>
                <a:ea typeface="Calibri" pitchFamily="34" charset="0"/>
                <a:cs typeface="Times New Roman" pitchFamily="18" charset="0"/>
              </a:rPr>
              <a:t>κγ</a:t>
            </a:r>
            <a:r>
              <a:rPr lang="el-GR" sz="2000" dirty="0">
                <a:solidFill>
                  <a:schemeClr val="accent1">
                    <a:lumMod val="60000"/>
                    <a:lumOff val="40000"/>
                  </a:schemeClr>
                </a:solidFill>
                <a:latin typeface="Times New Roman" pitchFamily="18" charset="0"/>
                <a:ea typeface="Calibri" pitchFamily="34" charset="0"/>
                <a:cs typeface="Times New Roman" pitchFamily="18" charset="0"/>
              </a:rPr>
              <a:t>΄= 20+3 (=23)</a:t>
            </a:r>
            <a:r>
              <a:rPr lang="el-GR" sz="2000" dirty="0">
                <a:solidFill>
                  <a:schemeClr val="bg1"/>
                </a:solidFill>
                <a:latin typeface="Times New Roman" pitchFamily="18" charset="0"/>
                <a:ea typeface="Calibri" pitchFamily="34" charset="0"/>
                <a:cs typeface="Times New Roman" pitchFamily="18" charset="0"/>
              </a:rPr>
              <a:t>,  </a:t>
            </a:r>
            <a:r>
              <a:rPr lang="el-GR" sz="2000" dirty="0" err="1">
                <a:solidFill>
                  <a:schemeClr val="accent5">
                    <a:lumMod val="75000"/>
                  </a:schemeClr>
                </a:solidFill>
                <a:latin typeface="Times New Roman" pitchFamily="18" charset="0"/>
                <a:ea typeface="Calibri" pitchFamily="34" charset="0"/>
                <a:cs typeface="Times New Roman" pitchFamily="18" charset="0"/>
              </a:rPr>
              <a:t>ρα</a:t>
            </a:r>
            <a:r>
              <a:rPr lang="el-GR" sz="2000" dirty="0">
                <a:solidFill>
                  <a:schemeClr val="accent5">
                    <a:lumMod val="75000"/>
                  </a:schemeClr>
                </a:solidFill>
                <a:latin typeface="Times New Roman" pitchFamily="18" charset="0"/>
                <a:ea typeface="Calibri" pitchFamily="34" charset="0"/>
                <a:cs typeface="Times New Roman" pitchFamily="18" charset="0"/>
              </a:rPr>
              <a:t>΄= 100+1 (=101</a:t>
            </a:r>
            <a:r>
              <a:rPr lang="el-GR" sz="2000" dirty="0" smtClean="0">
                <a:solidFill>
                  <a:schemeClr val="accent5">
                    <a:lumMod val="75000"/>
                  </a:schemeClr>
                </a:solidFill>
                <a:latin typeface="Times New Roman" pitchFamily="18" charset="0"/>
                <a:ea typeface="Calibri" pitchFamily="34" charset="0"/>
                <a:cs typeface="Times New Roman" pitchFamily="18" charset="0"/>
              </a:rPr>
              <a:t>)</a:t>
            </a:r>
          </a:p>
          <a:p>
            <a:r>
              <a:rPr lang="el-GR" sz="2000" dirty="0" err="1" smtClean="0">
                <a:solidFill>
                  <a:srgbClr val="002060"/>
                </a:solidFill>
                <a:latin typeface="Times New Roman" panose="02020603050405020304" pitchFamily="18" charset="0"/>
                <a:cs typeface="Times New Roman" panose="02020603050405020304" pitchFamily="18" charset="0"/>
              </a:rPr>
              <a:t>ϡϟς</a:t>
            </a:r>
            <a:r>
              <a:rPr lang="el-GR" sz="2000" dirty="0" smtClean="0">
                <a:solidFill>
                  <a:srgbClr val="002060"/>
                </a:solidFill>
                <a:latin typeface="Times New Roman" panose="02020603050405020304" pitchFamily="18" charset="0"/>
                <a:cs typeface="Times New Roman" panose="02020603050405020304" pitchFamily="18" charset="0"/>
              </a:rPr>
              <a:t>΄= 900+90+6 (=996)</a:t>
            </a:r>
            <a:r>
              <a:rPr lang="el-GR" sz="2000" dirty="0" smtClean="0">
                <a:solidFill>
                  <a:schemeClr val="bg1"/>
                </a:solidFill>
                <a:latin typeface="Times New Roman" pitchFamily="18" charset="0"/>
                <a:ea typeface="Calibri" pitchFamily="34" charset="0"/>
                <a:cs typeface="Times New Roman" pitchFamily="18" charset="0"/>
              </a:rPr>
              <a:t>.</a:t>
            </a:r>
            <a:endParaRPr lang="el-GR" sz="2000" dirty="0">
              <a:solidFill>
                <a:schemeClr val="bg1"/>
              </a:solidFill>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899886" y="3269327"/>
                <a:ext cx="9978788" cy="670761"/>
              </a:xfrm>
              <a:prstGeom prst="rect">
                <a:avLst/>
              </a:prstGeom>
              <a:noFill/>
            </p:spPr>
            <p:txBody>
              <a:bodyPr wrap="square" rtlCol="0">
                <a:spAutoFit/>
              </a:bodyPr>
              <a:lstStyle/>
              <a:p>
                <a:pPr algn="just"/>
                <a:r>
                  <a:rPr lang="el-GR" dirty="0" smtClean="0">
                    <a:solidFill>
                      <a:schemeClr val="bg1"/>
                    </a:solidFill>
                    <a:latin typeface="Times New Roman" panose="02020603050405020304" pitchFamily="18" charset="0"/>
                    <a:cs typeface="Times New Roman" panose="02020603050405020304" pitchFamily="18" charset="0"/>
                  </a:rPr>
                  <a:t>Συχνά αντί για τόνους έβαζαν μία παύλα πάνω από τα γράμματα, πχ: </a:t>
                </a:r>
                <a14:m>
                  <m:oMath xmlns:m="http://schemas.openxmlformats.org/officeDocument/2006/math">
                    <m:acc>
                      <m:accPr>
                        <m:chr m:val="̅"/>
                        <m:ctrlPr>
                          <a:rPr lang="el-GR" i="1" smtClean="0">
                            <a:solidFill>
                              <a:schemeClr val="accent5">
                                <a:lumMod val="75000"/>
                              </a:schemeClr>
                            </a:solidFill>
                            <a:latin typeface="Cambria Math" panose="02040503050406030204" pitchFamily="18" charset="0"/>
                            <a:cs typeface="Times New Roman" panose="02020603050405020304" pitchFamily="18" charset="0"/>
                          </a:rPr>
                        </m:ctrlPr>
                      </m:accPr>
                      <m:e>
                        <m:r>
                          <a:rPr lang="el-GR" b="0" i="0" smtClean="0">
                            <a:solidFill>
                              <a:schemeClr val="accent5">
                                <a:lumMod val="75000"/>
                              </a:schemeClr>
                            </a:solidFill>
                            <a:latin typeface="Cambria Math" panose="02040503050406030204" pitchFamily="18" charset="0"/>
                            <a:cs typeface="Times New Roman" panose="02020603050405020304" pitchFamily="18" charset="0"/>
                          </a:rPr>
                          <m:t> </m:t>
                        </m:r>
                        <m:r>
                          <m:rPr>
                            <m:sty m:val="p"/>
                          </m:rPr>
                          <a:rPr lang="el-GR" b="0" i="0" smtClean="0">
                            <a:solidFill>
                              <a:schemeClr val="accent5">
                                <a:lumMod val="75000"/>
                              </a:schemeClr>
                            </a:solidFill>
                            <a:latin typeface="Cambria Math" panose="02040503050406030204" pitchFamily="18" charset="0"/>
                            <a:cs typeface="Times New Roman" panose="02020603050405020304" pitchFamily="18" charset="0"/>
                          </a:rPr>
                          <m:t>α</m:t>
                        </m:r>
                      </m:e>
                    </m:acc>
                    <m:r>
                      <a:rPr lang="el-GR" b="0" i="0" smtClean="0">
                        <a:solidFill>
                          <a:schemeClr val="accent5">
                            <a:lumMod val="75000"/>
                          </a:schemeClr>
                        </a:solidFill>
                        <a:latin typeface="Cambria Math" panose="02040503050406030204" pitchFamily="18" charset="0"/>
                        <a:cs typeface="Times New Roman" panose="02020603050405020304" pitchFamily="18" charset="0"/>
                      </a:rPr>
                      <m:t>=1</m:t>
                    </m:r>
                    <m:r>
                      <a:rPr lang="el-GR" b="0" i="0" smtClean="0">
                        <a:solidFill>
                          <a:schemeClr val="bg1"/>
                        </a:solidFill>
                        <a:latin typeface="Cambria Math" panose="02040503050406030204" pitchFamily="18" charset="0"/>
                        <a:cs typeface="Times New Roman" panose="02020603050405020304" pitchFamily="18" charset="0"/>
                      </a:rPr>
                      <m:t>,  </m:t>
                    </m:r>
                    <m:acc>
                      <m:accPr>
                        <m:chr m:val="̅"/>
                        <m:ctrlPr>
                          <a:rPr lang="el-GR" b="0" i="1" smtClean="0">
                            <a:solidFill>
                              <a:srgbClr val="FF0000"/>
                            </a:solidFill>
                            <a:latin typeface="Cambria Math" panose="02040503050406030204" pitchFamily="18" charset="0"/>
                            <a:cs typeface="Times New Roman" panose="02020603050405020304" pitchFamily="18" charset="0"/>
                          </a:rPr>
                        </m:ctrlPr>
                      </m:accPr>
                      <m:e>
                        <m:r>
                          <m:rPr>
                            <m:sty m:val="p"/>
                          </m:rPr>
                          <a:rPr lang="el-GR" b="0" i="0" smtClean="0">
                            <a:solidFill>
                              <a:srgbClr val="FF0000"/>
                            </a:solidFill>
                            <a:latin typeface="Cambria Math" panose="02040503050406030204" pitchFamily="18" charset="0"/>
                            <a:cs typeface="Times New Roman" panose="02020603050405020304" pitchFamily="18" charset="0"/>
                          </a:rPr>
                          <m:t>κδ</m:t>
                        </m:r>
                      </m:e>
                    </m:acc>
                    <m:r>
                      <a:rPr lang="el-GR" b="0" i="0" smtClean="0">
                        <a:solidFill>
                          <a:srgbClr val="FF0000"/>
                        </a:solidFill>
                        <a:latin typeface="Cambria Math" panose="02040503050406030204" pitchFamily="18" charset="0"/>
                        <a:cs typeface="Times New Roman" panose="02020603050405020304" pitchFamily="18" charset="0"/>
                      </a:rPr>
                      <m:t>=24</m:t>
                    </m:r>
                    <m:r>
                      <a:rPr lang="el-GR" b="0" i="0" smtClean="0">
                        <a:solidFill>
                          <a:schemeClr val="bg1"/>
                        </a:solidFill>
                        <a:latin typeface="Cambria Math" panose="02040503050406030204" pitchFamily="18" charset="0"/>
                        <a:cs typeface="Times New Roman" panose="02020603050405020304" pitchFamily="18" charset="0"/>
                      </a:rPr>
                      <m:t>,  </m:t>
                    </m:r>
                    <m:acc>
                      <m:accPr>
                        <m:chr m:val="̅"/>
                        <m:ctrlPr>
                          <a:rPr lang="el-GR" b="0" i="1" smtClean="0">
                            <a:solidFill>
                              <a:schemeClr val="accent6">
                                <a:lumMod val="75000"/>
                              </a:schemeClr>
                            </a:solidFill>
                            <a:latin typeface="Cambria Math" panose="02040503050406030204" pitchFamily="18" charset="0"/>
                            <a:cs typeface="Times New Roman" panose="02020603050405020304" pitchFamily="18" charset="0"/>
                          </a:rPr>
                        </m:ctrlPr>
                      </m:accPr>
                      <m:e>
                        <m:r>
                          <m:rPr>
                            <m:sty m:val="p"/>
                          </m:rPr>
                          <a:rPr lang="el-GR" b="0" i="0" smtClean="0">
                            <a:solidFill>
                              <a:schemeClr val="accent6">
                                <a:lumMod val="75000"/>
                              </a:schemeClr>
                            </a:solidFill>
                            <a:latin typeface="Cambria Math" panose="02040503050406030204" pitchFamily="18" charset="0"/>
                            <a:cs typeface="Times New Roman" panose="02020603050405020304" pitchFamily="18" charset="0"/>
                          </a:rPr>
                          <m:t>αυνγ</m:t>
                        </m:r>
                      </m:e>
                    </m:acc>
                    <m:r>
                      <a:rPr lang="el-GR" b="0" i="0" smtClean="0">
                        <a:solidFill>
                          <a:schemeClr val="accent6">
                            <a:lumMod val="75000"/>
                          </a:schemeClr>
                        </a:solidFill>
                        <a:latin typeface="Cambria Math" panose="02040503050406030204" pitchFamily="18" charset="0"/>
                        <a:cs typeface="Times New Roman" panose="02020603050405020304" pitchFamily="18" charset="0"/>
                      </a:rPr>
                      <m:t>=1453</m:t>
                    </m:r>
                  </m:oMath>
                </a14:m>
                <a:r>
                  <a:rPr lang="el-GR" dirty="0" smtClean="0">
                    <a:solidFill>
                      <a:schemeClr val="bg1"/>
                    </a:solidFill>
                    <a:latin typeface="Times New Roman" panose="02020603050405020304" pitchFamily="18" charset="0"/>
                    <a:cs typeface="Times New Roman" panose="02020603050405020304" pitchFamily="18" charset="0"/>
                  </a:rPr>
                  <a:t>,  όπως είναι και στο αρχαίο κείμενο που υπάρχει παρακάτω.</a:t>
                </a:r>
                <a:endParaRPr lang="el-GR"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899886" y="3269327"/>
                <a:ext cx="9978788" cy="670761"/>
              </a:xfrm>
              <a:prstGeom prst="rect">
                <a:avLst/>
              </a:prstGeom>
              <a:blipFill rotWithShape="0">
                <a:blip r:embed="rId3"/>
                <a:stretch>
                  <a:fillRect l="-550" t="-3636" r="-489" b="-10909"/>
                </a:stretch>
              </a:blipFill>
            </p:spPr>
            <p:txBody>
              <a:bodyPr/>
              <a:lstStyle/>
              <a:p>
                <a:r>
                  <a:rPr lang="el-GR">
                    <a:noFill/>
                  </a:rPr>
                  <a:t> </a:t>
                </a:r>
              </a:p>
            </p:txBody>
          </p:sp>
        </mc:Fallback>
      </mc:AlternateContent>
      <p:sp>
        <p:nvSpPr>
          <p:cNvPr id="4" name="Ορθογώνιο 3"/>
          <p:cNvSpPr/>
          <p:nvPr/>
        </p:nvSpPr>
        <p:spPr>
          <a:xfrm>
            <a:off x="899886" y="591671"/>
            <a:ext cx="9807392" cy="2031325"/>
          </a:xfrm>
          <a:prstGeom prst="rect">
            <a:avLst/>
          </a:prstGeom>
        </p:spPr>
        <p:txBody>
          <a:bodyPr wrap="square">
            <a:spAutoFit/>
          </a:bodyPr>
          <a:lstStyle/>
          <a:p>
            <a:pPr algn="just"/>
            <a:r>
              <a:rPr lang="el-GR" dirty="0">
                <a:solidFill>
                  <a:schemeClr val="bg1"/>
                </a:solidFill>
                <a:latin typeface="Times New Roman" panose="02020603050405020304" pitchFamily="18" charset="0"/>
                <a:cs typeface="Times New Roman" panose="02020603050405020304" pitchFamily="18" charset="0"/>
              </a:rPr>
              <a:t>Για τις χιλιάδες, τις δεκάδες χιλιάδων, τις εκατοντάδες χιλιάδων  χρησιμοποιούσαν τα </a:t>
            </a:r>
            <a:r>
              <a:rPr lang="el-GR" dirty="0" smtClean="0">
                <a:solidFill>
                  <a:schemeClr val="bg1"/>
                </a:solidFill>
                <a:latin typeface="Times New Roman" panose="02020603050405020304" pitchFamily="18" charset="0"/>
                <a:cs typeface="Times New Roman" panose="02020603050405020304" pitchFamily="18" charset="0"/>
              </a:rPr>
              <a:t>παραπάνω </a:t>
            </a:r>
            <a:r>
              <a:rPr lang="el-GR" dirty="0">
                <a:solidFill>
                  <a:schemeClr val="bg1"/>
                </a:solidFill>
                <a:latin typeface="Times New Roman" panose="02020603050405020304" pitchFamily="18" charset="0"/>
                <a:cs typeface="Times New Roman" panose="02020603050405020304" pitchFamily="18" charset="0"/>
              </a:rPr>
              <a:t>σύμβολα με έναν τόνο κάτω αριστερά. </a:t>
            </a:r>
            <a:endParaRPr lang="el-GR" dirty="0" smtClean="0">
              <a:solidFill>
                <a:schemeClr val="bg1"/>
              </a:solidFill>
              <a:latin typeface="Times New Roman" panose="02020603050405020304" pitchFamily="18" charset="0"/>
              <a:cs typeface="Times New Roman" panose="02020603050405020304" pitchFamily="18" charset="0"/>
            </a:endParaRPr>
          </a:p>
          <a:p>
            <a:r>
              <a:rPr lang="el-GR" dirty="0" smtClean="0">
                <a:solidFill>
                  <a:schemeClr val="bg1"/>
                </a:solidFill>
                <a:latin typeface="Times New Roman" panose="02020603050405020304" pitchFamily="18" charset="0"/>
                <a:cs typeface="Times New Roman" panose="02020603050405020304" pitchFamily="18" charset="0"/>
              </a:rPr>
              <a:t>Έτσι </a:t>
            </a:r>
            <a:r>
              <a:rPr lang="el-GR" dirty="0">
                <a:solidFill>
                  <a:schemeClr val="bg1"/>
                </a:solidFill>
                <a:latin typeface="Times New Roman" panose="02020603050405020304" pitchFamily="18" charset="0"/>
                <a:cs typeface="Times New Roman" panose="02020603050405020304" pitchFamily="18" charset="0"/>
              </a:rPr>
              <a:t>είναι ˏ</a:t>
            </a:r>
            <a:r>
              <a:rPr lang="el-GR" dirty="0">
                <a:solidFill>
                  <a:srgbClr val="0070C0"/>
                </a:solidFill>
                <a:latin typeface="Times New Roman" panose="02020603050405020304" pitchFamily="18" charset="0"/>
                <a:cs typeface="Times New Roman" panose="02020603050405020304" pitchFamily="18" charset="0"/>
              </a:rPr>
              <a:t>α = 1000</a:t>
            </a:r>
            <a:r>
              <a:rPr lang="el-GR" dirty="0">
                <a:solidFill>
                  <a:schemeClr val="bg1"/>
                </a:solidFill>
                <a:latin typeface="Times New Roman" panose="02020603050405020304" pitchFamily="18" charset="0"/>
                <a:cs typeface="Times New Roman" panose="02020603050405020304" pitchFamily="18" charset="0"/>
              </a:rPr>
              <a:t>,</a:t>
            </a:r>
            <a:r>
              <a:rPr lang="el-GR" dirty="0">
                <a:solidFill>
                  <a:srgbClr val="0070C0"/>
                </a:solidFill>
                <a:latin typeface="Times New Roman" panose="02020603050405020304" pitchFamily="18" charset="0"/>
                <a:cs typeface="Times New Roman" panose="02020603050405020304" pitchFamily="18" charset="0"/>
              </a:rPr>
              <a:t> </a:t>
            </a:r>
            <a:r>
              <a:rPr lang="el-GR" dirty="0">
                <a:solidFill>
                  <a:schemeClr val="accent6"/>
                </a:solidFill>
                <a:latin typeface="Times New Roman" panose="02020603050405020304" pitchFamily="18" charset="0"/>
                <a:cs typeface="Times New Roman" panose="02020603050405020304" pitchFamily="18" charset="0"/>
              </a:rPr>
              <a:t>ˏβ = 2000</a:t>
            </a:r>
            <a:r>
              <a:rPr lang="el-GR" dirty="0">
                <a:solidFill>
                  <a:schemeClr val="bg1"/>
                </a:solidFill>
                <a:latin typeface="Times New Roman" panose="02020603050405020304" pitchFamily="18" charset="0"/>
                <a:cs typeface="Times New Roman" panose="02020603050405020304" pitchFamily="18" charset="0"/>
              </a:rPr>
              <a:t>, </a:t>
            </a:r>
            <a:r>
              <a:rPr lang="el-GR" dirty="0">
                <a:solidFill>
                  <a:srgbClr val="FFC000"/>
                </a:solidFill>
                <a:latin typeface="Times New Roman" panose="02020603050405020304" pitchFamily="18" charset="0"/>
                <a:cs typeface="Times New Roman" panose="02020603050405020304" pitchFamily="18" charset="0"/>
              </a:rPr>
              <a:t>ˏ</a:t>
            </a:r>
            <a:r>
              <a:rPr lang="el-GR" dirty="0">
                <a:solidFill>
                  <a:schemeClr val="accent5">
                    <a:lumMod val="75000"/>
                  </a:schemeClr>
                </a:solidFill>
                <a:latin typeface="Times New Roman" panose="02020603050405020304" pitchFamily="18" charset="0"/>
                <a:cs typeface="Times New Roman" panose="02020603050405020304" pitchFamily="18" charset="0"/>
              </a:rPr>
              <a:t>ι = 10000</a:t>
            </a:r>
            <a:r>
              <a:rPr lang="el-GR" dirty="0">
                <a:solidFill>
                  <a:schemeClr val="bg1"/>
                </a:solidFill>
                <a:latin typeface="Times New Roman" panose="02020603050405020304" pitchFamily="18" charset="0"/>
                <a:cs typeface="Times New Roman" panose="02020603050405020304" pitchFamily="18" charset="0"/>
              </a:rPr>
              <a:t>,  </a:t>
            </a:r>
            <a:r>
              <a:rPr lang="el-GR" dirty="0">
                <a:solidFill>
                  <a:schemeClr val="accent6">
                    <a:lumMod val="60000"/>
                    <a:lumOff val="40000"/>
                  </a:schemeClr>
                </a:solidFill>
                <a:latin typeface="Times New Roman" panose="02020603050405020304" pitchFamily="18" charset="0"/>
                <a:cs typeface="Times New Roman" panose="02020603050405020304" pitchFamily="18" charset="0"/>
              </a:rPr>
              <a:t>ˏρ = 100000</a:t>
            </a:r>
            <a:r>
              <a:rPr lang="el-GR" dirty="0" smtClean="0">
                <a:solidFill>
                  <a:schemeClr val="bg1"/>
                </a:solidFill>
                <a:latin typeface="Times New Roman" panose="02020603050405020304" pitchFamily="18" charset="0"/>
                <a:cs typeface="Times New Roman" panose="02020603050405020304" pitchFamily="18" charset="0"/>
              </a:rPr>
              <a:t>.</a:t>
            </a:r>
          </a:p>
          <a:p>
            <a:pPr algn="just"/>
            <a:r>
              <a:rPr lang="el-GR" dirty="0" smtClean="0">
                <a:solidFill>
                  <a:schemeClr val="bg1"/>
                </a:solidFill>
                <a:latin typeface="Times New Roman" panose="02020603050405020304" pitchFamily="18" charset="0"/>
                <a:cs typeface="Times New Roman" panose="02020603050405020304" pitchFamily="18" charset="0"/>
              </a:rPr>
              <a:t>Για </a:t>
            </a:r>
            <a:r>
              <a:rPr lang="el-GR" dirty="0">
                <a:solidFill>
                  <a:schemeClr val="bg1"/>
                </a:solidFill>
                <a:latin typeface="Times New Roman" panose="02020603050405020304" pitchFamily="18" charset="0"/>
                <a:cs typeface="Times New Roman" panose="02020603050405020304" pitchFamily="18" charset="0"/>
              </a:rPr>
              <a:t>τους αριθμούς μεγαλύτερους του 9999 χρησιμοποιούσαν και τον όρο </a:t>
            </a:r>
            <a:r>
              <a:rPr lang="el-GR" dirty="0" err="1">
                <a:solidFill>
                  <a:schemeClr val="bg2"/>
                </a:solidFill>
                <a:latin typeface="Times New Roman" panose="02020603050405020304" pitchFamily="18" charset="0"/>
                <a:cs typeface="Times New Roman" panose="02020603050405020304" pitchFamily="18" charset="0"/>
              </a:rPr>
              <a:t>μυριάς</a:t>
            </a:r>
            <a:r>
              <a:rPr lang="el-GR" dirty="0">
                <a:solidFill>
                  <a:schemeClr val="bg2"/>
                </a:solidFill>
                <a:latin typeface="Times New Roman" panose="02020603050405020304" pitchFamily="18" charset="0"/>
                <a:cs typeface="Times New Roman" panose="02020603050405020304" pitchFamily="18" charset="0"/>
              </a:rPr>
              <a:t> </a:t>
            </a:r>
            <a:r>
              <a:rPr lang="el-GR" dirty="0">
                <a:solidFill>
                  <a:schemeClr val="bg1"/>
                </a:solidFill>
                <a:latin typeface="Times New Roman" panose="02020603050405020304" pitchFamily="18" charset="0"/>
                <a:cs typeface="Times New Roman" panose="02020603050405020304" pitchFamily="18" charset="0"/>
              </a:rPr>
              <a:t>ή </a:t>
            </a:r>
            <a:r>
              <a:rPr lang="el-GR" dirty="0" smtClean="0">
                <a:solidFill>
                  <a:schemeClr val="bg2"/>
                </a:solidFill>
                <a:latin typeface="Times New Roman" panose="02020603050405020304" pitchFamily="18" charset="0"/>
                <a:cs typeface="Times New Roman" panose="02020603050405020304" pitchFamily="18" charset="0"/>
              </a:rPr>
              <a:t>μυριάδες</a:t>
            </a:r>
            <a:r>
              <a:rPr lang="el-GR" dirty="0">
                <a:solidFill>
                  <a:schemeClr val="bg1"/>
                </a:solidFill>
                <a:latin typeface="Times New Roman" panose="02020603050405020304" pitchFamily="18" charset="0"/>
                <a:cs typeface="Times New Roman" panose="02020603050405020304" pitchFamily="18" charset="0"/>
              </a:rPr>
              <a:t>, το οποίο υποδηλώνονταν με το γράμμα «Μ», το οποίο προηγείτο του αριθμού που έδειχνε το πλήθος των μυριάδων.</a:t>
            </a:r>
          </a:p>
          <a:p>
            <a:r>
              <a:rPr lang="el-GR" dirty="0">
                <a:solidFill>
                  <a:schemeClr val="bg1"/>
                </a:solidFill>
                <a:latin typeface="Times New Roman" panose="02020603050405020304" pitchFamily="18" charset="0"/>
                <a:cs typeface="Times New Roman" panose="02020603050405020304" pitchFamily="18" charset="0"/>
              </a:rPr>
              <a:t>Έτσι είναι Μ ή </a:t>
            </a:r>
            <a:r>
              <a:rPr lang="el-GR" dirty="0" err="1">
                <a:solidFill>
                  <a:schemeClr val="bg1"/>
                </a:solidFill>
                <a:latin typeface="Times New Roman" panose="02020603050405020304" pitchFamily="18" charset="0"/>
                <a:cs typeface="Times New Roman" panose="02020603050405020304" pitchFamily="18" charset="0"/>
              </a:rPr>
              <a:t>Μˏα</a:t>
            </a:r>
            <a:r>
              <a:rPr lang="el-GR" dirty="0">
                <a:solidFill>
                  <a:schemeClr val="bg1"/>
                </a:solidFill>
                <a:latin typeface="Times New Roman" panose="02020603050405020304" pitchFamily="18" charset="0"/>
                <a:cs typeface="Times New Roman" panose="02020603050405020304" pitchFamily="18" charset="0"/>
              </a:rPr>
              <a:t>=10000 (1η μυριάδα), </a:t>
            </a:r>
            <a:r>
              <a:rPr lang="el-GR" dirty="0" err="1">
                <a:solidFill>
                  <a:schemeClr val="bg1"/>
                </a:solidFill>
                <a:latin typeface="Times New Roman" panose="02020603050405020304" pitchFamily="18" charset="0"/>
                <a:cs typeface="Times New Roman" panose="02020603050405020304" pitchFamily="18" charset="0"/>
              </a:rPr>
              <a:t>Μˏβ</a:t>
            </a:r>
            <a:r>
              <a:rPr lang="el-GR" dirty="0">
                <a:solidFill>
                  <a:schemeClr val="bg1"/>
                </a:solidFill>
                <a:latin typeface="Times New Roman" panose="02020603050405020304" pitchFamily="18" charset="0"/>
                <a:cs typeface="Times New Roman" panose="02020603050405020304" pitchFamily="18" charset="0"/>
              </a:rPr>
              <a:t>=20000 (2η μυριάδα), </a:t>
            </a:r>
            <a:r>
              <a:rPr lang="el-GR" dirty="0" err="1">
                <a:solidFill>
                  <a:schemeClr val="bg1"/>
                </a:solidFill>
                <a:latin typeface="Times New Roman" panose="02020603050405020304" pitchFamily="18" charset="0"/>
                <a:cs typeface="Times New Roman" panose="02020603050405020304" pitchFamily="18" charset="0"/>
              </a:rPr>
              <a:t>Μδ</a:t>
            </a:r>
            <a:r>
              <a:rPr lang="el-GR" dirty="0">
                <a:solidFill>
                  <a:schemeClr val="bg1"/>
                </a:solidFill>
                <a:latin typeface="Times New Roman" panose="02020603050405020304" pitchFamily="18" charset="0"/>
                <a:cs typeface="Times New Roman" panose="02020603050405020304" pitchFamily="18" charset="0"/>
              </a:rPr>
              <a:t>΄ = 40000 (10000x4), κοκ.</a:t>
            </a:r>
          </a:p>
        </p:txBody>
      </p:sp>
      <p:sp>
        <p:nvSpPr>
          <p:cNvPr id="5" name="Ορθογώνιο 4"/>
          <p:cNvSpPr/>
          <p:nvPr/>
        </p:nvSpPr>
        <p:spPr>
          <a:xfrm>
            <a:off x="899886" y="2622996"/>
            <a:ext cx="9978788" cy="646331"/>
          </a:xfrm>
          <a:prstGeom prst="rect">
            <a:avLst/>
          </a:prstGeom>
        </p:spPr>
        <p:txBody>
          <a:bodyPr wrap="square">
            <a:spAutoFit/>
          </a:bodyPr>
          <a:lstStyle/>
          <a:p>
            <a:r>
              <a:rPr lang="el-GR" dirty="0">
                <a:solidFill>
                  <a:schemeClr val="bg1"/>
                </a:solidFill>
                <a:latin typeface="Times New Roman" panose="02020603050405020304" pitchFamily="18" charset="0"/>
                <a:cs typeface="Times New Roman" panose="02020603050405020304" pitchFamily="18" charset="0"/>
              </a:rPr>
              <a:t>Για παράδειγμα τον αριθμό </a:t>
            </a:r>
            <a:r>
              <a:rPr lang="el-GR" dirty="0">
                <a:solidFill>
                  <a:srgbClr val="FF0000"/>
                </a:solidFill>
                <a:latin typeface="Times New Roman" panose="02020603050405020304" pitchFamily="18" charset="0"/>
                <a:cs typeface="Times New Roman" panose="02020603050405020304" pitchFamily="18" charset="0"/>
              </a:rPr>
              <a:t>2025</a:t>
            </a:r>
            <a:r>
              <a:rPr lang="el-GR" dirty="0">
                <a:solidFill>
                  <a:schemeClr val="bg1"/>
                </a:solidFill>
                <a:latin typeface="Times New Roman" panose="02020603050405020304" pitchFamily="18" charset="0"/>
                <a:cs typeface="Times New Roman" panose="02020603050405020304" pitchFamily="18" charset="0"/>
              </a:rPr>
              <a:t> θα τον παρίσταναν ως </a:t>
            </a:r>
            <a:r>
              <a:rPr lang="el-GR" dirty="0">
                <a:solidFill>
                  <a:srgbClr val="FF0000"/>
                </a:solidFill>
                <a:latin typeface="Times New Roman" panose="02020603050405020304" pitchFamily="18" charset="0"/>
                <a:cs typeface="Times New Roman" panose="02020603050405020304" pitchFamily="18" charset="0"/>
              </a:rPr>
              <a:t>ˏ</a:t>
            </a:r>
            <a:r>
              <a:rPr lang="el-GR" dirty="0" err="1">
                <a:solidFill>
                  <a:srgbClr val="FF0000"/>
                </a:solidFill>
                <a:latin typeface="Times New Roman" panose="02020603050405020304" pitchFamily="18" charset="0"/>
                <a:cs typeface="Times New Roman" panose="02020603050405020304" pitchFamily="18" charset="0"/>
              </a:rPr>
              <a:t>βκε</a:t>
            </a:r>
            <a:r>
              <a:rPr lang="el-GR" dirty="0">
                <a:solidFill>
                  <a:srgbClr val="FF0000"/>
                </a:solidFill>
                <a:latin typeface="Times New Roman" panose="02020603050405020304" pitchFamily="18" charset="0"/>
                <a:cs typeface="Times New Roman" panose="02020603050405020304" pitchFamily="18" charset="0"/>
              </a:rPr>
              <a:t>΄</a:t>
            </a:r>
            <a:r>
              <a:rPr lang="el-GR" dirty="0">
                <a:solidFill>
                  <a:schemeClr val="bg1"/>
                </a:solidFill>
                <a:latin typeface="Times New Roman" panose="02020603050405020304" pitchFamily="18" charset="0"/>
                <a:cs typeface="Times New Roman" panose="02020603050405020304" pitchFamily="18" charset="0"/>
              </a:rPr>
              <a:t>, τον </a:t>
            </a:r>
            <a:r>
              <a:rPr lang="el-GR" dirty="0">
                <a:solidFill>
                  <a:schemeClr val="bg2"/>
                </a:solidFill>
                <a:latin typeface="Times New Roman" panose="02020603050405020304" pitchFamily="18" charset="0"/>
                <a:cs typeface="Times New Roman" panose="02020603050405020304" pitchFamily="18" charset="0"/>
              </a:rPr>
              <a:t>1821</a:t>
            </a:r>
            <a:r>
              <a:rPr lang="el-GR" dirty="0">
                <a:solidFill>
                  <a:schemeClr val="bg1"/>
                </a:solidFill>
                <a:latin typeface="Times New Roman" panose="02020603050405020304" pitchFamily="18" charset="0"/>
                <a:cs typeface="Times New Roman" panose="02020603050405020304" pitchFamily="18" charset="0"/>
              </a:rPr>
              <a:t> ως </a:t>
            </a:r>
            <a:r>
              <a:rPr lang="el-GR" dirty="0">
                <a:solidFill>
                  <a:schemeClr val="bg2"/>
                </a:solidFill>
                <a:latin typeface="Times New Roman" panose="02020603050405020304" pitchFamily="18" charset="0"/>
                <a:cs typeface="Times New Roman" panose="02020603050405020304" pitchFamily="18" charset="0"/>
              </a:rPr>
              <a:t>ˏ</a:t>
            </a:r>
            <a:r>
              <a:rPr lang="el-GR" dirty="0" err="1">
                <a:solidFill>
                  <a:schemeClr val="bg2"/>
                </a:solidFill>
                <a:latin typeface="Times New Roman" panose="02020603050405020304" pitchFamily="18" charset="0"/>
                <a:cs typeface="Times New Roman" panose="02020603050405020304" pitchFamily="18" charset="0"/>
              </a:rPr>
              <a:t>αωκα</a:t>
            </a:r>
            <a:r>
              <a:rPr lang="el-GR" dirty="0">
                <a:solidFill>
                  <a:schemeClr val="bg2"/>
                </a:solidFill>
                <a:latin typeface="Times New Roman" panose="02020603050405020304" pitchFamily="18" charset="0"/>
                <a:cs typeface="Times New Roman" panose="02020603050405020304" pitchFamily="18" charset="0"/>
              </a:rPr>
              <a:t>΄ </a:t>
            </a:r>
            <a:r>
              <a:rPr lang="el-GR" dirty="0" smtClean="0">
                <a:solidFill>
                  <a:schemeClr val="bg1"/>
                </a:solidFill>
                <a:latin typeface="Times New Roman" panose="02020603050405020304" pitchFamily="18" charset="0"/>
                <a:cs typeface="Times New Roman" panose="02020603050405020304" pitchFamily="18" charset="0"/>
              </a:rPr>
              <a:t>και </a:t>
            </a:r>
            <a:r>
              <a:rPr lang="el-GR" dirty="0">
                <a:solidFill>
                  <a:schemeClr val="bg1"/>
                </a:solidFill>
                <a:latin typeface="Times New Roman" panose="02020603050405020304" pitchFamily="18" charset="0"/>
                <a:cs typeface="Times New Roman" panose="02020603050405020304" pitchFamily="18" charset="0"/>
              </a:rPr>
              <a:t>τον </a:t>
            </a:r>
            <a:r>
              <a:rPr lang="el-GR" dirty="0">
                <a:solidFill>
                  <a:schemeClr val="accent2">
                    <a:lumMod val="60000"/>
                    <a:lumOff val="40000"/>
                  </a:schemeClr>
                </a:solidFill>
                <a:latin typeface="Times New Roman" panose="02020603050405020304" pitchFamily="18" charset="0"/>
                <a:cs typeface="Times New Roman" panose="02020603050405020304" pitchFamily="18" charset="0"/>
              </a:rPr>
              <a:t>235683</a:t>
            </a:r>
            <a:r>
              <a:rPr lang="el-GR" dirty="0">
                <a:solidFill>
                  <a:schemeClr val="bg1"/>
                </a:solidFill>
                <a:latin typeface="Times New Roman" panose="02020603050405020304" pitchFamily="18" charset="0"/>
                <a:cs typeface="Times New Roman" panose="02020603050405020304" pitchFamily="18" charset="0"/>
              </a:rPr>
              <a:t> </a:t>
            </a:r>
            <a:r>
              <a:rPr lang="el-GR" dirty="0" smtClean="0">
                <a:solidFill>
                  <a:schemeClr val="bg1"/>
                </a:solidFill>
                <a:latin typeface="Times New Roman" panose="02020603050405020304" pitchFamily="18" charset="0"/>
                <a:cs typeface="Times New Roman" panose="02020603050405020304" pitchFamily="18" charset="0"/>
              </a:rPr>
              <a:t>ως</a:t>
            </a:r>
          </a:p>
          <a:p>
            <a:r>
              <a:rPr lang="el-GR" dirty="0">
                <a:solidFill>
                  <a:schemeClr val="bg1"/>
                </a:solidFill>
                <a:latin typeface="Times New Roman" panose="02020603050405020304" pitchFamily="18" charset="0"/>
                <a:cs typeface="Times New Roman" panose="02020603050405020304" pitchFamily="18" charset="0"/>
              </a:rPr>
              <a:t> </a:t>
            </a:r>
            <a:r>
              <a:rPr lang="el-GR" dirty="0" smtClean="0">
                <a:solidFill>
                  <a:schemeClr val="bg1"/>
                </a:solidFill>
                <a:latin typeface="Times New Roman" panose="02020603050405020304" pitchFamily="18" charset="0"/>
                <a:cs typeface="Times New Roman" panose="02020603050405020304" pitchFamily="18" charset="0"/>
              </a:rPr>
              <a:t>                    (</a:t>
            </a:r>
            <a:r>
              <a:rPr lang="el-GR" dirty="0">
                <a:solidFill>
                  <a:schemeClr val="bg1"/>
                </a:solidFill>
                <a:latin typeface="Times New Roman" panose="02020603050405020304" pitchFamily="18" charset="0"/>
                <a:cs typeface="Times New Roman" panose="02020603050405020304" pitchFamily="18" charset="0"/>
              </a:rPr>
              <a:t>δηλαδή 23x10000+5000+600+80+3</a:t>
            </a:r>
            <a:r>
              <a:rPr lang="el-GR" dirty="0" smtClean="0">
                <a:solidFill>
                  <a:schemeClr val="bg1"/>
                </a:solidFill>
                <a:latin typeface="Times New Roman" panose="02020603050405020304" pitchFamily="18" charset="0"/>
                <a:cs typeface="Times New Roman" panose="02020603050405020304" pitchFamily="18" charset="0"/>
              </a:rPr>
              <a:t>) ή ως </a:t>
            </a:r>
            <a:r>
              <a:rPr lang="el-GR" dirty="0" smtClean="0">
                <a:solidFill>
                  <a:schemeClr val="accent2">
                    <a:lumMod val="60000"/>
                    <a:lumOff val="40000"/>
                  </a:schemeClr>
                </a:solidFill>
                <a:latin typeface="Times New Roman" panose="02020603050405020304" pitchFamily="18" charset="0"/>
                <a:cs typeface="Times New Roman" panose="02020603050405020304" pitchFamily="18" charset="0"/>
              </a:rPr>
              <a:t>ˏ</a:t>
            </a:r>
            <a:r>
              <a:rPr lang="el-GR" dirty="0">
                <a:solidFill>
                  <a:schemeClr val="accent2">
                    <a:lumMod val="60000"/>
                    <a:lumOff val="40000"/>
                  </a:schemeClr>
                </a:solidFill>
                <a:latin typeface="Times New Roman" panose="02020603050405020304" pitchFamily="18" charset="0"/>
                <a:cs typeface="Times New Roman" panose="02020603050405020304" pitchFamily="18" charset="0"/>
              </a:rPr>
              <a:t>σλεχπγ</a:t>
            </a:r>
            <a:r>
              <a:rPr lang="el-GR" dirty="0" smtClean="0">
                <a:solidFill>
                  <a:schemeClr val="accent6">
                    <a:lumMod val="60000"/>
                    <a:lumOff val="40000"/>
                  </a:schemeClr>
                </a:solidFill>
                <a:latin typeface="Times New Roman" panose="02020603050405020304" pitchFamily="18" charset="0"/>
                <a:cs typeface="Times New Roman" panose="02020603050405020304" pitchFamily="18" charset="0"/>
              </a:rPr>
              <a:t>΄</a:t>
            </a:r>
            <a:r>
              <a:rPr lang="el-GR" dirty="0" smtClean="0">
                <a:solidFill>
                  <a:schemeClr val="bg1"/>
                </a:solidFill>
                <a:latin typeface="Times New Roman" panose="02020603050405020304" pitchFamily="18" charset="0"/>
                <a:cs typeface="Times New Roman" panose="02020603050405020304" pitchFamily="18" charset="0"/>
              </a:rPr>
              <a:t>.</a:t>
            </a:r>
            <a:endParaRPr lang="el-GR" dirty="0">
              <a:solidFill>
                <a:schemeClr val="bg1"/>
              </a:solidFill>
              <a:latin typeface="Times New Roman" panose="02020603050405020304" pitchFamily="18" charset="0"/>
              <a:cs typeface="Times New Roman" panose="02020603050405020304" pitchFamily="18" charset="0"/>
            </a:endParaRP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572325524"/>
              </p:ext>
            </p:extLst>
          </p:nvPr>
        </p:nvGraphicFramePr>
        <p:xfrm>
          <a:off x="968189" y="2892809"/>
          <a:ext cx="1142999" cy="390645"/>
        </p:xfrm>
        <a:graphic>
          <a:graphicData uri="http://schemas.openxmlformats.org/presentationml/2006/ole">
            <mc:AlternateContent xmlns:mc="http://schemas.openxmlformats.org/markup-compatibility/2006">
              <mc:Choice xmlns:v="urn:schemas-microsoft-com:vml" Requires="v">
                <p:oleObj spid="_x0000_s4272" name="Equation" r:id="rId4" imgW="749160" imgH="253800" progId="Equation.DSMT4">
                  <p:embed/>
                </p:oleObj>
              </mc:Choice>
              <mc:Fallback>
                <p:oleObj name="Equation" r:id="rId4" imgW="749160" imgH="253800" progId="Equation.DSMT4">
                  <p:embed/>
                  <p:pic>
                    <p:nvPicPr>
                      <p:cNvPr id="0" name="Object 118"/>
                      <p:cNvPicPr>
                        <a:picLocks noChangeAspect="1" noChangeArrowheads="1"/>
                      </p:cNvPicPr>
                      <p:nvPr/>
                    </p:nvPicPr>
                    <p:blipFill>
                      <a:blip r:embed="rId5"/>
                      <a:srcRect/>
                      <a:stretch>
                        <a:fillRect/>
                      </a:stretch>
                    </p:blipFill>
                    <p:spPr bwMode="auto">
                      <a:xfrm>
                        <a:off x="968189" y="2892809"/>
                        <a:ext cx="1142999" cy="390645"/>
                      </a:xfrm>
                      <a:prstGeom prst="rect">
                        <a:avLst/>
                      </a:prstGeom>
                      <a:noFill/>
                    </p:spPr>
                  </p:pic>
                </p:oleObj>
              </mc:Fallback>
            </mc:AlternateContent>
          </a:graphicData>
        </a:graphic>
      </p:graphicFrame>
      <p:pic>
        <p:nvPicPr>
          <p:cNvPr id="13" name="Εικόνα 12"/>
          <p:cNvPicPr>
            <a:picLocks noChangeAspect="1"/>
          </p:cNvPicPr>
          <p:nvPr/>
        </p:nvPicPr>
        <p:blipFill>
          <a:blip r:embed="rId6"/>
          <a:stretch>
            <a:fillRect/>
          </a:stretch>
        </p:blipFill>
        <p:spPr>
          <a:xfrm>
            <a:off x="899886" y="3915658"/>
            <a:ext cx="10376291" cy="1889924"/>
          </a:xfrm>
          <a:prstGeom prst="rect">
            <a:avLst/>
          </a:prstGeom>
        </p:spPr>
      </p:pic>
      <p:graphicFrame>
        <p:nvGraphicFramePr>
          <p:cNvPr id="14" name="Object 62"/>
          <p:cNvGraphicFramePr>
            <a:graphicFrameLocks noChangeAspect="1"/>
          </p:cNvGraphicFramePr>
          <p:nvPr>
            <p:extLst>
              <p:ext uri="{D42A27DB-BD31-4B8C-83A1-F6EECF244321}">
                <p14:modId xmlns:p14="http://schemas.microsoft.com/office/powerpoint/2010/main" val="1594666676"/>
              </p:ext>
            </p:extLst>
          </p:nvPr>
        </p:nvGraphicFramePr>
        <p:xfrm>
          <a:off x="5857370" y="5376303"/>
          <a:ext cx="749300" cy="388938"/>
        </p:xfrm>
        <a:graphic>
          <a:graphicData uri="http://schemas.openxmlformats.org/presentationml/2006/ole">
            <mc:AlternateContent xmlns:mc="http://schemas.openxmlformats.org/markup-compatibility/2006">
              <mc:Choice xmlns:v="urn:schemas-microsoft-com:vml" Requires="v">
                <p:oleObj spid="_x0000_s4273" name="Equation" r:id="rId7" imgW="457200" imgH="241200" progId="">
                  <p:embed/>
                </p:oleObj>
              </mc:Choice>
              <mc:Fallback>
                <p:oleObj name="Equation" r:id="rId7" imgW="457200" imgH="2412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7370" y="5376303"/>
                        <a:ext cx="749300" cy="38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Εικόνα 14"/>
          <p:cNvPicPr>
            <a:picLocks noChangeAspect="1"/>
          </p:cNvPicPr>
          <p:nvPr/>
        </p:nvPicPr>
        <p:blipFill>
          <a:blip r:embed="rId9"/>
          <a:stretch>
            <a:fillRect/>
          </a:stretch>
        </p:blipFill>
        <p:spPr>
          <a:xfrm>
            <a:off x="8376681" y="5362856"/>
            <a:ext cx="457166" cy="390130"/>
          </a:xfrm>
          <a:prstGeom prst="rect">
            <a:avLst/>
          </a:prstGeom>
        </p:spPr>
      </p:pic>
      <p:sp>
        <p:nvSpPr>
          <p:cNvPr id="2" name="TextBox 1"/>
          <p:cNvSpPr txBox="1"/>
          <p:nvPr/>
        </p:nvSpPr>
        <p:spPr>
          <a:xfrm>
            <a:off x="5014899" y="4202960"/>
            <a:ext cx="2730607" cy="369332"/>
          </a:xfrm>
          <a:prstGeom prst="rect">
            <a:avLst/>
          </a:prstGeom>
          <a:noFill/>
        </p:spPr>
        <p:txBody>
          <a:bodyPr wrap="square" rtlCol="0">
            <a:spAutoFit/>
          </a:bodyPr>
          <a:lstStyle/>
          <a:p>
            <a:r>
              <a:rPr lang="el-GR" dirty="0" smtClean="0">
                <a:solidFill>
                  <a:schemeClr val="bg1"/>
                </a:solidFill>
                <a:latin typeface="Times New Roman" panose="02020603050405020304" pitchFamily="18" charset="0"/>
                <a:cs typeface="Times New Roman" panose="02020603050405020304" pitchFamily="18" charset="0"/>
              </a:rPr>
              <a:t>(το μισό της ορθής γωνίας)</a:t>
            </a:r>
            <a:endParaRPr lang="el-GR"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12066" y="419100"/>
            <a:ext cx="10233025" cy="5756191"/>
          </a:xfrm>
          <a:prstGeom prst="rect">
            <a:avLst/>
          </a:prstGeom>
        </p:spPr>
        <p:txBody>
          <a:bodyPr>
            <a:spAutoFit/>
          </a:bodyPr>
          <a:lstStyle/>
          <a:p>
            <a:pPr marL="285750" indent="-285750">
              <a:lnSpc>
                <a:spcPct val="107000"/>
              </a:lnSpc>
              <a:buFont typeface="Arial" charset="0"/>
              <a:buChar char="•"/>
            </a:pPr>
            <a:r>
              <a:rPr lang="el-GR" sz="2000" b="1" u="heavy" dirty="0" smtClean="0">
                <a:solidFill>
                  <a:schemeClr val="accent1">
                    <a:lumMod val="60000"/>
                    <a:lumOff val="40000"/>
                  </a:schemeClr>
                </a:solidFill>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Υπολογισμοί</a:t>
            </a:r>
            <a:endParaRPr lang="el-GR" sz="2000" b="1" dirty="0">
              <a:solidFill>
                <a:srgbClr val="002060"/>
              </a:solidFill>
              <a:latin typeface="Calibri" pitchFamily="34" charset="0"/>
            </a:endParaRPr>
          </a:p>
          <a:p>
            <a:pPr marL="268288">
              <a:lnSpc>
                <a:spcPct val="107000"/>
              </a:lnSpc>
            </a:pPr>
            <a:r>
              <a:rPr lang="el-GR" dirty="0" smtClean="0">
                <a:solidFill>
                  <a:schemeClr val="bg1"/>
                </a:solidFill>
                <a:latin typeface="Times New Roman" pitchFamily="18" charset="0"/>
                <a:ea typeface="Calibri" pitchFamily="34" charset="0"/>
                <a:cs typeface="Times New Roman" pitchFamily="18" charset="0"/>
              </a:rPr>
              <a:t>Οι </a:t>
            </a:r>
            <a:r>
              <a:rPr lang="el-GR" dirty="0">
                <a:solidFill>
                  <a:schemeClr val="bg1"/>
                </a:solidFill>
                <a:latin typeface="Times New Roman" pitchFamily="18" charset="0"/>
                <a:ea typeface="Calibri" pitchFamily="34" charset="0"/>
                <a:cs typeface="Times New Roman" pitchFamily="18" charset="0"/>
              </a:rPr>
              <a:t>αριθμητικές πράξεις είναι σύνθετες δεδομένου ότι χρησιμοποιούνται τόσα πολλά σύμβολα. </a:t>
            </a:r>
          </a:p>
          <a:p>
            <a:pPr marL="285750" indent="-17463">
              <a:lnSpc>
                <a:spcPct val="107000"/>
              </a:lnSpc>
            </a:pPr>
            <a:r>
              <a:rPr lang="el-GR" dirty="0">
                <a:solidFill>
                  <a:schemeClr val="bg1"/>
                </a:solidFill>
                <a:latin typeface="Times New Roman" pitchFamily="18" charset="0"/>
                <a:ea typeface="Calibri" pitchFamily="34" charset="0"/>
                <a:cs typeface="Times New Roman" pitchFamily="18" charset="0"/>
              </a:rPr>
              <a:t>Η πρόσθεση και η αφαίρεση γινόταν σχετικά εύκολα περίπου όπως και σήμερα.</a:t>
            </a:r>
          </a:p>
          <a:p>
            <a:pPr marL="285750" indent="-17463">
              <a:lnSpc>
                <a:spcPct val="107000"/>
              </a:lnSpc>
            </a:pPr>
            <a:r>
              <a:rPr lang="el-GR" dirty="0">
                <a:solidFill>
                  <a:schemeClr val="bg1"/>
                </a:solidFill>
                <a:latin typeface="Times New Roman" pitchFamily="18" charset="0"/>
                <a:ea typeface="Calibri" pitchFamily="34" charset="0"/>
                <a:cs typeface="Times New Roman" pitchFamily="18" charset="0"/>
              </a:rPr>
              <a:t>Για παράδειγμα το άθροισμα </a:t>
            </a:r>
            <a:r>
              <a:rPr lang="el-GR" dirty="0">
                <a:solidFill>
                  <a:srgbClr val="FF0000"/>
                </a:solidFill>
                <a:latin typeface="Times New Roman" pitchFamily="18" charset="0"/>
                <a:ea typeface="Calibri" pitchFamily="34" charset="0"/>
                <a:cs typeface="Times New Roman" pitchFamily="18" charset="0"/>
              </a:rPr>
              <a:t>135+282</a:t>
            </a:r>
            <a:r>
              <a:rPr lang="el-GR" dirty="0">
                <a:solidFill>
                  <a:schemeClr val="bg1"/>
                </a:solidFill>
                <a:latin typeface="Times New Roman" pitchFamily="18" charset="0"/>
                <a:ea typeface="Calibri" pitchFamily="34" charset="0"/>
                <a:cs typeface="Times New Roman" pitchFamily="18" charset="0"/>
              </a:rPr>
              <a:t> βρισκόταν ως εξής:</a:t>
            </a:r>
          </a:p>
          <a:p>
            <a:pPr marL="285750" indent="-17463">
              <a:lnSpc>
                <a:spcPct val="107000"/>
              </a:lnSpc>
            </a:pPr>
            <a:r>
              <a:rPr lang="el-GR" dirty="0" err="1">
                <a:solidFill>
                  <a:schemeClr val="accent1">
                    <a:lumMod val="60000"/>
                    <a:lumOff val="40000"/>
                  </a:schemeClr>
                </a:solidFill>
                <a:latin typeface="Times New Roman" pitchFamily="18" charset="0"/>
                <a:ea typeface="Calibri" pitchFamily="34" charset="0"/>
                <a:cs typeface="Times New Roman" pitchFamily="18" charset="0"/>
              </a:rPr>
              <a:t>ρλε</a:t>
            </a:r>
            <a:r>
              <a:rPr lang="el-GR" dirty="0">
                <a:solidFill>
                  <a:schemeClr val="accent1">
                    <a:lumMod val="60000"/>
                    <a:lumOff val="40000"/>
                  </a:schemeClr>
                </a:solidFill>
                <a:latin typeface="Times New Roman" pitchFamily="18" charset="0"/>
                <a:ea typeface="Calibri" pitchFamily="34" charset="0"/>
                <a:cs typeface="Times New Roman" pitchFamily="18" charset="0"/>
              </a:rPr>
              <a:t>΄+</a:t>
            </a:r>
            <a:r>
              <a:rPr lang="el-GR" dirty="0" err="1">
                <a:solidFill>
                  <a:schemeClr val="accent1">
                    <a:lumMod val="60000"/>
                    <a:lumOff val="40000"/>
                  </a:schemeClr>
                </a:solidFill>
                <a:latin typeface="Times New Roman" pitchFamily="18" charset="0"/>
                <a:ea typeface="Calibri" pitchFamily="34" charset="0"/>
                <a:cs typeface="Times New Roman" pitchFamily="18" charset="0"/>
              </a:rPr>
              <a:t>σπβ</a:t>
            </a:r>
            <a:r>
              <a:rPr lang="el-GR" dirty="0">
                <a:solidFill>
                  <a:schemeClr val="accent1">
                    <a:lumMod val="60000"/>
                    <a:lumOff val="40000"/>
                  </a:schemeClr>
                </a:solidFill>
                <a:latin typeface="Times New Roman" pitchFamily="18" charset="0"/>
                <a:ea typeface="Calibri" pitchFamily="34" charset="0"/>
                <a:cs typeface="Times New Roman" pitchFamily="18" charset="0"/>
              </a:rPr>
              <a:t>΄= (ρ΄+σ΄)+(λ΄+π΄)+(ε΄+β΄) = τ΄+</a:t>
            </a:r>
            <a:r>
              <a:rPr lang="el-GR" dirty="0" err="1">
                <a:solidFill>
                  <a:schemeClr val="accent1">
                    <a:lumMod val="60000"/>
                    <a:lumOff val="40000"/>
                  </a:schemeClr>
                </a:solidFill>
                <a:latin typeface="Times New Roman" pitchFamily="18" charset="0"/>
                <a:ea typeface="Calibri" pitchFamily="34" charset="0"/>
                <a:cs typeface="Times New Roman" pitchFamily="18" charset="0"/>
              </a:rPr>
              <a:t>ρι</a:t>
            </a:r>
            <a:r>
              <a:rPr lang="el-GR" dirty="0">
                <a:solidFill>
                  <a:schemeClr val="accent1">
                    <a:lumMod val="60000"/>
                    <a:lumOff val="40000"/>
                  </a:schemeClr>
                </a:solidFill>
                <a:latin typeface="Times New Roman" pitchFamily="18" charset="0"/>
                <a:ea typeface="Calibri" pitchFamily="34" charset="0"/>
                <a:cs typeface="Times New Roman" pitchFamily="18" charset="0"/>
              </a:rPr>
              <a:t>΄+ζ΄= (τ΄+ρ΄)+ι΄+ζ΄ = υ΄+ι΄+ζ΄= </a:t>
            </a:r>
            <a:r>
              <a:rPr lang="el-GR" dirty="0" err="1">
                <a:solidFill>
                  <a:schemeClr val="accent1">
                    <a:lumMod val="60000"/>
                    <a:lumOff val="40000"/>
                  </a:schemeClr>
                </a:solidFill>
                <a:latin typeface="Times New Roman" pitchFamily="18" charset="0"/>
                <a:ea typeface="Calibri" pitchFamily="34" charset="0"/>
                <a:cs typeface="Times New Roman" pitchFamily="18" charset="0"/>
              </a:rPr>
              <a:t>υιζ</a:t>
            </a:r>
            <a:r>
              <a:rPr lang="el-GR" dirty="0">
                <a:solidFill>
                  <a:schemeClr val="accent1">
                    <a:lumMod val="60000"/>
                    <a:lumOff val="40000"/>
                  </a:schemeClr>
                </a:solidFill>
                <a:latin typeface="Times New Roman" pitchFamily="18" charset="0"/>
                <a:ea typeface="Calibri" pitchFamily="34" charset="0"/>
                <a:cs typeface="Times New Roman" pitchFamily="18" charset="0"/>
              </a:rPr>
              <a:t>΄ = 400+10+7 = 417.</a:t>
            </a:r>
          </a:p>
          <a:p>
            <a:pPr marL="285750" indent="-17463">
              <a:lnSpc>
                <a:spcPct val="107000"/>
              </a:lnSpc>
            </a:pPr>
            <a:r>
              <a:rPr lang="el-GR" dirty="0">
                <a:solidFill>
                  <a:schemeClr val="bg1"/>
                </a:solidFill>
                <a:latin typeface="Times New Roman" pitchFamily="18" charset="0"/>
                <a:ea typeface="Calibri" pitchFamily="34" charset="0"/>
                <a:cs typeface="Times New Roman" pitchFamily="18" charset="0"/>
              </a:rPr>
              <a:t>Η διαφορά </a:t>
            </a:r>
            <a:r>
              <a:rPr lang="el-GR" dirty="0">
                <a:solidFill>
                  <a:srgbClr val="FF0000"/>
                </a:solidFill>
                <a:latin typeface="Times New Roman" pitchFamily="18" charset="0"/>
                <a:ea typeface="Calibri" pitchFamily="34" charset="0"/>
                <a:cs typeface="Times New Roman" pitchFamily="18" charset="0"/>
              </a:rPr>
              <a:t>875–234</a:t>
            </a:r>
            <a:r>
              <a:rPr lang="el-GR" dirty="0">
                <a:solidFill>
                  <a:schemeClr val="bg1"/>
                </a:solidFill>
                <a:latin typeface="Times New Roman" pitchFamily="18" charset="0"/>
                <a:ea typeface="Calibri" pitchFamily="34" charset="0"/>
                <a:cs typeface="Times New Roman" pitchFamily="18" charset="0"/>
              </a:rPr>
              <a:t> βρισκόταν ως εξής:</a:t>
            </a:r>
          </a:p>
          <a:p>
            <a:pPr marL="285750" indent="-17463">
              <a:lnSpc>
                <a:spcPct val="107000"/>
              </a:lnSpc>
            </a:pPr>
            <a:r>
              <a:rPr lang="el-GR" dirty="0" err="1">
                <a:solidFill>
                  <a:schemeClr val="accent1">
                    <a:lumMod val="60000"/>
                    <a:lumOff val="40000"/>
                  </a:schemeClr>
                </a:solidFill>
                <a:latin typeface="Times New Roman" pitchFamily="18" charset="0"/>
                <a:ea typeface="Calibri" pitchFamily="34" charset="0"/>
                <a:cs typeface="Times New Roman" pitchFamily="18" charset="0"/>
              </a:rPr>
              <a:t>ωοε</a:t>
            </a:r>
            <a:r>
              <a:rPr lang="el-GR" dirty="0">
                <a:solidFill>
                  <a:schemeClr val="accent1">
                    <a:lumMod val="60000"/>
                    <a:lumOff val="40000"/>
                  </a:schemeClr>
                </a:solidFill>
                <a:latin typeface="Times New Roman" pitchFamily="18" charset="0"/>
                <a:ea typeface="Calibri" pitchFamily="34" charset="0"/>
                <a:cs typeface="Times New Roman" pitchFamily="18" charset="0"/>
              </a:rPr>
              <a:t>΄– </a:t>
            </a:r>
            <a:r>
              <a:rPr lang="el-GR" dirty="0" err="1">
                <a:solidFill>
                  <a:schemeClr val="accent1">
                    <a:lumMod val="60000"/>
                    <a:lumOff val="40000"/>
                  </a:schemeClr>
                </a:solidFill>
                <a:latin typeface="Times New Roman" pitchFamily="18" charset="0"/>
                <a:ea typeface="Calibri" pitchFamily="34" charset="0"/>
                <a:cs typeface="Times New Roman" pitchFamily="18" charset="0"/>
              </a:rPr>
              <a:t>σλδ</a:t>
            </a:r>
            <a:r>
              <a:rPr lang="el-GR" dirty="0">
                <a:solidFill>
                  <a:schemeClr val="accent1">
                    <a:lumMod val="60000"/>
                    <a:lumOff val="40000"/>
                  </a:schemeClr>
                </a:solidFill>
                <a:latin typeface="Times New Roman" pitchFamily="18" charset="0"/>
                <a:ea typeface="Calibri" pitchFamily="34" charset="0"/>
                <a:cs typeface="Times New Roman" pitchFamily="18" charset="0"/>
              </a:rPr>
              <a:t>΄= (ω΄– σ΄)+(ο΄– λ΄)+(ε΄– δ΄) = χ΄+μ΄+α΄= </a:t>
            </a:r>
            <a:r>
              <a:rPr lang="el-GR" dirty="0" err="1">
                <a:solidFill>
                  <a:schemeClr val="accent1">
                    <a:lumMod val="60000"/>
                    <a:lumOff val="40000"/>
                  </a:schemeClr>
                </a:solidFill>
                <a:latin typeface="Times New Roman" pitchFamily="18" charset="0"/>
                <a:ea typeface="Calibri" pitchFamily="34" charset="0"/>
                <a:cs typeface="Times New Roman" pitchFamily="18" charset="0"/>
              </a:rPr>
              <a:t>χμα</a:t>
            </a:r>
            <a:r>
              <a:rPr lang="el-GR" dirty="0">
                <a:solidFill>
                  <a:schemeClr val="accent1">
                    <a:lumMod val="60000"/>
                    <a:lumOff val="40000"/>
                  </a:schemeClr>
                </a:solidFill>
                <a:latin typeface="Times New Roman" pitchFamily="18" charset="0"/>
                <a:ea typeface="Calibri" pitchFamily="34" charset="0"/>
                <a:cs typeface="Times New Roman" pitchFamily="18" charset="0"/>
              </a:rPr>
              <a:t>΄= 600+40+1 = 641.</a:t>
            </a:r>
          </a:p>
          <a:p>
            <a:pPr marL="285750" indent="-17463">
              <a:lnSpc>
                <a:spcPct val="107000"/>
              </a:lnSpc>
            </a:pPr>
            <a:r>
              <a:rPr lang="el-GR" dirty="0">
                <a:solidFill>
                  <a:schemeClr val="bg1"/>
                </a:solidFill>
                <a:latin typeface="Times New Roman" pitchFamily="18" charset="0"/>
                <a:ea typeface="Calibri" pitchFamily="34" charset="0"/>
                <a:cs typeface="Times New Roman" pitchFamily="18" charset="0"/>
              </a:rPr>
              <a:t>Η διαφορά με κρατούμενο πχ </a:t>
            </a:r>
            <a:r>
              <a:rPr lang="el-GR" dirty="0">
                <a:solidFill>
                  <a:srgbClr val="FF0000"/>
                </a:solidFill>
                <a:latin typeface="Times New Roman" pitchFamily="18" charset="0"/>
                <a:ea typeface="Calibri" pitchFamily="34" charset="0"/>
                <a:cs typeface="Times New Roman" pitchFamily="18" charset="0"/>
              </a:rPr>
              <a:t>532 – 146 </a:t>
            </a:r>
            <a:r>
              <a:rPr lang="el-GR" dirty="0">
                <a:solidFill>
                  <a:schemeClr val="bg1"/>
                </a:solidFill>
                <a:latin typeface="Times New Roman" pitchFamily="18" charset="0"/>
                <a:ea typeface="Calibri" pitchFamily="34" charset="0"/>
                <a:cs typeface="Times New Roman" pitchFamily="18" charset="0"/>
              </a:rPr>
              <a:t>γινόταν ως εξής:</a:t>
            </a:r>
          </a:p>
          <a:p>
            <a:pPr marL="285750" indent="-17463">
              <a:lnSpc>
                <a:spcPct val="107000"/>
              </a:lnSpc>
            </a:pPr>
            <a:r>
              <a:rPr lang="el-GR" dirty="0">
                <a:solidFill>
                  <a:schemeClr val="bg2"/>
                </a:solidFill>
                <a:latin typeface="Times New Roman" pitchFamily="18" charset="0"/>
                <a:ea typeface="Calibri" pitchFamily="34" charset="0"/>
                <a:cs typeface="Times New Roman" pitchFamily="18" charset="0"/>
              </a:rPr>
              <a:t>532–146 = (500+32) – (140+6) = (500–140)+(32–6) = 360+26 = 386 </a:t>
            </a:r>
            <a:r>
              <a:rPr lang="el-GR" dirty="0">
                <a:solidFill>
                  <a:schemeClr val="bg1"/>
                </a:solidFill>
                <a:latin typeface="Times New Roman" pitchFamily="18" charset="0"/>
                <a:ea typeface="Calibri" pitchFamily="34" charset="0"/>
                <a:cs typeface="Times New Roman" pitchFamily="18" charset="0"/>
              </a:rPr>
              <a:t>και με την </a:t>
            </a:r>
            <a:r>
              <a:rPr lang="el-GR" dirty="0" smtClean="0">
                <a:solidFill>
                  <a:schemeClr val="bg1"/>
                </a:solidFill>
                <a:latin typeface="Times New Roman" pitchFamily="18" charset="0"/>
                <a:ea typeface="Calibri" pitchFamily="34" charset="0"/>
                <a:cs typeface="Times New Roman" pitchFamily="18" charset="0"/>
              </a:rPr>
              <a:t>αρχαιοελληνική </a:t>
            </a:r>
            <a:r>
              <a:rPr lang="el-GR" dirty="0">
                <a:solidFill>
                  <a:schemeClr val="bg1"/>
                </a:solidFill>
                <a:latin typeface="Times New Roman" pitchFamily="18" charset="0"/>
                <a:ea typeface="Calibri" pitchFamily="34" charset="0"/>
                <a:cs typeface="Times New Roman" pitchFamily="18" charset="0"/>
              </a:rPr>
              <a:t>γραφή </a:t>
            </a:r>
            <a:r>
              <a:rPr lang="el-GR" dirty="0" err="1">
                <a:solidFill>
                  <a:schemeClr val="accent5">
                    <a:lumMod val="75000"/>
                  </a:schemeClr>
                </a:solidFill>
                <a:latin typeface="Times New Roman" pitchFamily="18" charset="0"/>
                <a:ea typeface="Calibri" pitchFamily="34" charset="0"/>
                <a:cs typeface="Times New Roman" pitchFamily="18" charset="0"/>
              </a:rPr>
              <a:t>φλβ</a:t>
            </a:r>
            <a:r>
              <a:rPr lang="el-GR" dirty="0">
                <a:solidFill>
                  <a:schemeClr val="accent5">
                    <a:lumMod val="75000"/>
                  </a:schemeClr>
                </a:solidFill>
                <a:latin typeface="Times New Roman" pitchFamily="18" charset="0"/>
                <a:ea typeface="Calibri" pitchFamily="34" charset="0"/>
                <a:cs typeface="Times New Roman" pitchFamily="18" charset="0"/>
              </a:rPr>
              <a:t>΄– </a:t>
            </a:r>
            <a:r>
              <a:rPr lang="el-GR" dirty="0" err="1">
                <a:solidFill>
                  <a:schemeClr val="accent5">
                    <a:lumMod val="75000"/>
                  </a:schemeClr>
                </a:solidFill>
                <a:latin typeface="Times New Roman" pitchFamily="18" charset="0"/>
                <a:ea typeface="Calibri" pitchFamily="34" charset="0"/>
                <a:cs typeface="Times New Roman" pitchFamily="18" charset="0"/>
              </a:rPr>
              <a:t>ρμϛ</a:t>
            </a:r>
            <a:r>
              <a:rPr lang="el-GR" dirty="0">
                <a:solidFill>
                  <a:schemeClr val="accent5">
                    <a:lumMod val="75000"/>
                  </a:schemeClr>
                </a:solidFill>
                <a:latin typeface="Times New Roman" pitchFamily="18" charset="0"/>
                <a:ea typeface="Calibri" pitchFamily="34" charset="0"/>
                <a:cs typeface="Times New Roman" pitchFamily="18" charset="0"/>
              </a:rPr>
              <a:t>΄= (φ΄+</a:t>
            </a:r>
            <a:r>
              <a:rPr lang="el-GR" dirty="0" err="1">
                <a:solidFill>
                  <a:schemeClr val="accent5">
                    <a:lumMod val="75000"/>
                  </a:schemeClr>
                </a:solidFill>
                <a:latin typeface="Times New Roman" pitchFamily="18" charset="0"/>
                <a:ea typeface="Calibri" pitchFamily="34" charset="0"/>
                <a:cs typeface="Times New Roman" pitchFamily="18" charset="0"/>
              </a:rPr>
              <a:t>λβ</a:t>
            </a:r>
            <a:r>
              <a:rPr lang="el-GR" dirty="0">
                <a:solidFill>
                  <a:schemeClr val="accent5">
                    <a:lumMod val="75000"/>
                  </a:schemeClr>
                </a:solidFill>
                <a:latin typeface="Times New Roman" pitchFamily="18" charset="0"/>
                <a:ea typeface="Calibri" pitchFamily="34" charset="0"/>
                <a:cs typeface="Times New Roman" pitchFamily="18" charset="0"/>
              </a:rPr>
              <a:t>΄) – (</a:t>
            </a:r>
            <a:r>
              <a:rPr lang="el-GR" dirty="0" err="1">
                <a:solidFill>
                  <a:schemeClr val="accent5">
                    <a:lumMod val="75000"/>
                  </a:schemeClr>
                </a:solidFill>
                <a:latin typeface="Times New Roman" pitchFamily="18" charset="0"/>
                <a:ea typeface="Calibri" pitchFamily="34" charset="0"/>
                <a:cs typeface="Times New Roman" pitchFamily="18" charset="0"/>
              </a:rPr>
              <a:t>ρμ+ϛ</a:t>
            </a:r>
            <a:r>
              <a:rPr lang="el-GR" dirty="0">
                <a:solidFill>
                  <a:schemeClr val="accent5">
                    <a:lumMod val="75000"/>
                  </a:schemeClr>
                </a:solidFill>
                <a:latin typeface="Times New Roman" pitchFamily="18" charset="0"/>
                <a:ea typeface="Calibri" pitchFamily="34" charset="0"/>
                <a:cs typeface="Times New Roman" pitchFamily="18" charset="0"/>
              </a:rPr>
              <a:t>΄) = (φ΄– </a:t>
            </a:r>
            <a:r>
              <a:rPr lang="el-GR" dirty="0" err="1">
                <a:solidFill>
                  <a:schemeClr val="accent5">
                    <a:lumMod val="75000"/>
                  </a:schemeClr>
                </a:solidFill>
                <a:latin typeface="Times New Roman" pitchFamily="18" charset="0"/>
                <a:ea typeface="Calibri" pitchFamily="34" charset="0"/>
                <a:cs typeface="Times New Roman" pitchFamily="18" charset="0"/>
              </a:rPr>
              <a:t>ρμ</a:t>
            </a:r>
            <a:r>
              <a:rPr lang="el-GR" dirty="0">
                <a:solidFill>
                  <a:schemeClr val="accent5">
                    <a:lumMod val="75000"/>
                  </a:schemeClr>
                </a:solidFill>
                <a:latin typeface="Times New Roman" pitchFamily="18" charset="0"/>
                <a:ea typeface="Calibri" pitchFamily="34" charset="0"/>
                <a:cs typeface="Times New Roman" pitchFamily="18" charset="0"/>
              </a:rPr>
              <a:t>΄)+(</a:t>
            </a:r>
            <a:r>
              <a:rPr lang="el-GR" dirty="0" err="1">
                <a:solidFill>
                  <a:schemeClr val="accent5">
                    <a:lumMod val="75000"/>
                  </a:schemeClr>
                </a:solidFill>
                <a:latin typeface="Times New Roman" pitchFamily="18" charset="0"/>
                <a:ea typeface="Calibri" pitchFamily="34" charset="0"/>
                <a:cs typeface="Times New Roman" pitchFamily="18" charset="0"/>
              </a:rPr>
              <a:t>λβ</a:t>
            </a:r>
            <a:r>
              <a:rPr lang="el-GR" dirty="0">
                <a:solidFill>
                  <a:schemeClr val="accent5">
                    <a:lumMod val="75000"/>
                  </a:schemeClr>
                </a:solidFill>
                <a:latin typeface="Times New Roman" pitchFamily="18" charset="0"/>
                <a:ea typeface="Calibri" pitchFamily="34" charset="0"/>
                <a:cs typeface="Times New Roman" pitchFamily="18" charset="0"/>
              </a:rPr>
              <a:t>΄– ϛ΄) = </a:t>
            </a:r>
            <a:r>
              <a:rPr lang="el-GR" dirty="0" err="1">
                <a:solidFill>
                  <a:schemeClr val="accent5">
                    <a:lumMod val="75000"/>
                  </a:schemeClr>
                </a:solidFill>
                <a:latin typeface="Times New Roman" pitchFamily="18" charset="0"/>
                <a:ea typeface="Calibri" pitchFamily="34" charset="0"/>
                <a:cs typeface="Times New Roman" pitchFamily="18" charset="0"/>
              </a:rPr>
              <a:t>τξ</a:t>
            </a:r>
            <a:r>
              <a:rPr lang="el-GR" dirty="0">
                <a:solidFill>
                  <a:schemeClr val="accent5">
                    <a:lumMod val="75000"/>
                  </a:schemeClr>
                </a:solidFill>
                <a:latin typeface="Times New Roman" pitchFamily="18" charset="0"/>
                <a:ea typeface="Calibri" pitchFamily="34" charset="0"/>
                <a:cs typeface="Times New Roman" pitchFamily="18" charset="0"/>
              </a:rPr>
              <a:t>΄+</a:t>
            </a:r>
            <a:r>
              <a:rPr lang="el-GR" dirty="0" err="1">
                <a:solidFill>
                  <a:schemeClr val="accent5">
                    <a:lumMod val="75000"/>
                  </a:schemeClr>
                </a:solidFill>
                <a:latin typeface="Times New Roman" pitchFamily="18" charset="0"/>
                <a:ea typeface="Calibri" pitchFamily="34" charset="0"/>
                <a:cs typeface="Times New Roman" pitchFamily="18" charset="0"/>
              </a:rPr>
              <a:t>κϛ</a:t>
            </a:r>
            <a:r>
              <a:rPr lang="el-GR" dirty="0">
                <a:solidFill>
                  <a:schemeClr val="accent5">
                    <a:lumMod val="75000"/>
                  </a:schemeClr>
                </a:solidFill>
                <a:latin typeface="Times New Roman" pitchFamily="18" charset="0"/>
                <a:ea typeface="Calibri" pitchFamily="34" charset="0"/>
                <a:cs typeface="Times New Roman" pitchFamily="18" charset="0"/>
              </a:rPr>
              <a:t>΄ = </a:t>
            </a:r>
            <a:r>
              <a:rPr lang="el-GR" dirty="0" err="1">
                <a:solidFill>
                  <a:schemeClr val="accent5">
                    <a:lumMod val="75000"/>
                  </a:schemeClr>
                </a:solidFill>
                <a:latin typeface="Times New Roman" pitchFamily="18" charset="0"/>
                <a:ea typeface="Calibri" pitchFamily="34" charset="0"/>
                <a:cs typeface="Times New Roman" pitchFamily="18" charset="0"/>
              </a:rPr>
              <a:t>τπϛ</a:t>
            </a:r>
            <a:r>
              <a:rPr lang="el-GR" dirty="0">
                <a:solidFill>
                  <a:schemeClr val="accent5">
                    <a:lumMod val="75000"/>
                  </a:schemeClr>
                </a:solidFill>
                <a:latin typeface="Times New Roman" pitchFamily="18" charset="0"/>
                <a:ea typeface="Calibri" pitchFamily="34" charset="0"/>
                <a:cs typeface="Times New Roman" pitchFamily="18" charset="0"/>
              </a:rPr>
              <a:t>΄</a:t>
            </a:r>
          </a:p>
          <a:p>
            <a:pPr marL="285750" indent="-17463">
              <a:lnSpc>
                <a:spcPct val="107000"/>
              </a:lnSpc>
            </a:pPr>
            <a:r>
              <a:rPr lang="el-GR" dirty="0" smtClean="0">
                <a:solidFill>
                  <a:schemeClr val="bg1"/>
                </a:solidFill>
                <a:latin typeface="Times New Roman" pitchFamily="18" charset="0"/>
                <a:ea typeface="Calibri" pitchFamily="34" charset="0"/>
                <a:cs typeface="Times New Roman" pitchFamily="18" charset="0"/>
              </a:rPr>
              <a:t>Ο </a:t>
            </a:r>
            <a:r>
              <a:rPr lang="el-GR" dirty="0">
                <a:solidFill>
                  <a:schemeClr val="bg1"/>
                </a:solidFill>
                <a:latin typeface="Times New Roman" pitchFamily="18" charset="0"/>
                <a:ea typeface="Calibri" pitchFamily="34" charset="0"/>
                <a:cs typeface="Times New Roman" pitchFamily="18" charset="0"/>
              </a:rPr>
              <a:t>πολλαπλασιασμός πραγματοποιείτο χρησιμοποιώντας </a:t>
            </a:r>
            <a:r>
              <a:rPr lang="el-GR" dirty="0" smtClean="0">
                <a:solidFill>
                  <a:schemeClr val="bg1"/>
                </a:solidFill>
                <a:latin typeface="Times New Roman" pitchFamily="18" charset="0"/>
                <a:ea typeface="Calibri" pitchFamily="34" charset="0"/>
                <a:cs typeface="Times New Roman" pitchFamily="18" charset="0"/>
              </a:rPr>
              <a:t>την επιμεριστική ιδιότητα.</a:t>
            </a:r>
            <a:endParaRPr lang="el-GR" dirty="0">
              <a:solidFill>
                <a:schemeClr val="bg1"/>
              </a:solidFill>
              <a:latin typeface="Times New Roman" pitchFamily="18" charset="0"/>
              <a:ea typeface="Calibri" pitchFamily="34" charset="0"/>
              <a:cs typeface="Times New Roman" pitchFamily="18" charset="0"/>
            </a:endParaRPr>
          </a:p>
          <a:p>
            <a:pPr marL="285750" indent="-17463">
              <a:lnSpc>
                <a:spcPct val="107000"/>
              </a:lnSpc>
            </a:pPr>
            <a:r>
              <a:rPr lang="el-GR" dirty="0">
                <a:solidFill>
                  <a:schemeClr val="bg1"/>
                </a:solidFill>
                <a:latin typeface="Times New Roman" pitchFamily="18" charset="0"/>
                <a:ea typeface="Calibri" pitchFamily="34" charset="0"/>
                <a:cs typeface="Times New Roman" pitchFamily="18" charset="0"/>
              </a:rPr>
              <a:t>Για παράδειγμα ο πολλαπλασιασμός </a:t>
            </a:r>
            <a:r>
              <a:rPr lang="el-GR" dirty="0">
                <a:solidFill>
                  <a:schemeClr val="accent6"/>
                </a:solidFill>
                <a:latin typeface="Times New Roman" pitchFamily="18" charset="0"/>
                <a:ea typeface="Calibri" pitchFamily="34" charset="0"/>
                <a:cs typeface="Times New Roman" pitchFamily="18" charset="0"/>
              </a:rPr>
              <a:t>287·2 </a:t>
            </a:r>
            <a:r>
              <a:rPr lang="el-GR" dirty="0">
                <a:solidFill>
                  <a:schemeClr val="bg1"/>
                </a:solidFill>
                <a:latin typeface="Times New Roman" pitchFamily="18" charset="0"/>
                <a:ea typeface="Calibri" pitchFamily="34" charset="0"/>
                <a:cs typeface="Times New Roman" pitchFamily="18" charset="0"/>
              </a:rPr>
              <a:t>γίνεται ως εξής:</a:t>
            </a:r>
          </a:p>
          <a:p>
            <a:pPr marL="285750" indent="-17463">
              <a:lnSpc>
                <a:spcPct val="107000"/>
              </a:lnSpc>
            </a:pPr>
            <a:r>
              <a:rPr lang="el-GR" dirty="0" err="1">
                <a:solidFill>
                  <a:schemeClr val="accent6">
                    <a:lumMod val="75000"/>
                  </a:schemeClr>
                </a:solidFill>
                <a:latin typeface="Times New Roman" pitchFamily="18" charset="0"/>
                <a:ea typeface="Calibri" pitchFamily="34" charset="0"/>
                <a:cs typeface="Times New Roman" pitchFamily="18" charset="0"/>
              </a:rPr>
              <a:t>σπζ</a:t>
            </a:r>
            <a:r>
              <a:rPr lang="el-GR" dirty="0">
                <a:solidFill>
                  <a:schemeClr val="accent6">
                    <a:lumMod val="75000"/>
                  </a:schemeClr>
                </a:solidFill>
                <a:latin typeface="Times New Roman" pitchFamily="18" charset="0"/>
                <a:ea typeface="Calibri" pitchFamily="34" charset="0"/>
                <a:cs typeface="Times New Roman" pitchFamily="18" charset="0"/>
              </a:rPr>
              <a:t> · β = (σ + π + ζ) · β = σ · β + π · β + ζ · β = υ + </a:t>
            </a:r>
            <a:r>
              <a:rPr lang="el-GR" dirty="0" err="1">
                <a:solidFill>
                  <a:schemeClr val="accent6">
                    <a:lumMod val="75000"/>
                  </a:schemeClr>
                </a:solidFill>
                <a:latin typeface="Times New Roman" pitchFamily="18" charset="0"/>
                <a:ea typeface="Calibri" pitchFamily="34" charset="0"/>
                <a:cs typeface="Times New Roman" pitchFamily="18" charset="0"/>
              </a:rPr>
              <a:t>ρξ</a:t>
            </a:r>
            <a:r>
              <a:rPr lang="el-GR" dirty="0">
                <a:solidFill>
                  <a:schemeClr val="accent6">
                    <a:lumMod val="75000"/>
                  </a:schemeClr>
                </a:solidFill>
                <a:latin typeface="Times New Roman" pitchFamily="18" charset="0"/>
                <a:ea typeface="Calibri" pitchFamily="34" charset="0"/>
                <a:cs typeface="Times New Roman" pitchFamily="18" charset="0"/>
              </a:rPr>
              <a:t> + </a:t>
            </a:r>
            <a:r>
              <a:rPr lang="el-GR" dirty="0" err="1">
                <a:solidFill>
                  <a:schemeClr val="accent6">
                    <a:lumMod val="75000"/>
                  </a:schemeClr>
                </a:solidFill>
                <a:latin typeface="Times New Roman" pitchFamily="18" charset="0"/>
                <a:ea typeface="Calibri" pitchFamily="34" charset="0"/>
                <a:cs typeface="Times New Roman" pitchFamily="18" charset="0"/>
              </a:rPr>
              <a:t>ιδ</a:t>
            </a:r>
            <a:r>
              <a:rPr lang="el-GR" dirty="0">
                <a:solidFill>
                  <a:schemeClr val="accent6">
                    <a:lumMod val="75000"/>
                  </a:schemeClr>
                </a:solidFill>
                <a:latin typeface="Times New Roman" pitchFamily="18" charset="0"/>
                <a:ea typeface="Calibri" pitchFamily="34" charset="0"/>
                <a:cs typeface="Times New Roman" pitchFamily="18" charset="0"/>
              </a:rPr>
              <a:t> = </a:t>
            </a:r>
            <a:r>
              <a:rPr lang="el-GR" dirty="0" err="1">
                <a:solidFill>
                  <a:schemeClr val="accent6">
                    <a:lumMod val="75000"/>
                  </a:schemeClr>
                </a:solidFill>
                <a:latin typeface="Times New Roman" pitchFamily="18" charset="0"/>
                <a:ea typeface="Calibri" pitchFamily="34" charset="0"/>
                <a:cs typeface="Times New Roman" pitchFamily="18" charset="0"/>
              </a:rPr>
              <a:t>φοδ</a:t>
            </a:r>
            <a:r>
              <a:rPr lang="el-GR" dirty="0">
                <a:solidFill>
                  <a:schemeClr val="accent6">
                    <a:lumMod val="75000"/>
                  </a:schemeClr>
                </a:solidFill>
                <a:latin typeface="Times New Roman" pitchFamily="18" charset="0"/>
                <a:ea typeface="Calibri" pitchFamily="34" charset="0"/>
                <a:cs typeface="Times New Roman" pitchFamily="18" charset="0"/>
              </a:rPr>
              <a:t>  </a:t>
            </a:r>
            <a:r>
              <a:rPr lang="el-GR" dirty="0">
                <a:solidFill>
                  <a:schemeClr val="bg1"/>
                </a:solidFill>
                <a:latin typeface="Times New Roman" pitchFamily="18" charset="0"/>
                <a:ea typeface="Calibri" pitchFamily="34" charset="0"/>
                <a:cs typeface="Times New Roman" pitchFamily="18" charset="0"/>
              </a:rPr>
              <a:t>και με σύγχρονη γραφή:</a:t>
            </a:r>
          </a:p>
          <a:p>
            <a:pPr marL="285750" indent="-17463">
              <a:lnSpc>
                <a:spcPct val="107000"/>
              </a:lnSpc>
            </a:pPr>
            <a:r>
              <a:rPr lang="el-GR" dirty="0">
                <a:solidFill>
                  <a:schemeClr val="accent6"/>
                </a:solidFill>
                <a:latin typeface="Times New Roman" pitchFamily="18" charset="0"/>
                <a:ea typeface="Calibri" pitchFamily="34" charset="0"/>
                <a:cs typeface="Times New Roman" pitchFamily="18" charset="0"/>
              </a:rPr>
              <a:t>287·2 = (200+80+7) ·2 = 200 ·2 + 80 ·2 + 7·2 = 400 + 160 + 14 = </a:t>
            </a:r>
            <a:r>
              <a:rPr lang="el-GR" dirty="0" smtClean="0">
                <a:solidFill>
                  <a:schemeClr val="accent6"/>
                </a:solidFill>
                <a:latin typeface="Times New Roman" pitchFamily="18" charset="0"/>
                <a:ea typeface="Calibri" pitchFamily="34" charset="0"/>
                <a:cs typeface="Times New Roman" pitchFamily="18" charset="0"/>
              </a:rPr>
              <a:t>574.</a:t>
            </a:r>
          </a:p>
          <a:p>
            <a:pPr marL="285750" indent="-17463">
              <a:lnSpc>
                <a:spcPct val="107000"/>
              </a:lnSpc>
            </a:pPr>
            <a:r>
              <a:rPr lang="el-GR" dirty="0">
                <a:solidFill>
                  <a:schemeClr val="bg1"/>
                </a:solidFill>
                <a:latin typeface="Times New Roman" pitchFamily="18" charset="0"/>
                <a:ea typeface="Calibri" pitchFamily="34" charset="0"/>
                <a:cs typeface="Times New Roman" pitchFamily="18" charset="0"/>
              </a:rPr>
              <a:t>Για τη διαίρεση δεν είχαν </a:t>
            </a:r>
            <a:r>
              <a:rPr lang="el-GR" dirty="0" smtClean="0">
                <a:solidFill>
                  <a:schemeClr val="bg1"/>
                </a:solidFill>
                <a:latin typeface="Times New Roman" pitchFamily="18" charset="0"/>
                <a:ea typeface="Calibri" pitchFamily="34" charset="0"/>
                <a:cs typeface="Times New Roman" pitchFamily="18" charset="0"/>
              </a:rPr>
              <a:t>μια </a:t>
            </a:r>
            <a:r>
              <a:rPr lang="el-GR" dirty="0">
                <a:solidFill>
                  <a:schemeClr val="bg1"/>
                </a:solidFill>
                <a:latin typeface="Times New Roman" pitchFamily="18" charset="0"/>
                <a:ea typeface="Calibri" pitchFamily="34" charset="0"/>
                <a:cs typeface="Times New Roman" pitchFamily="18" charset="0"/>
              </a:rPr>
              <a:t>τυποποιημένη διαδικασία όπως έχουμε σήμερα. Γινόταν είτε με γεωμετρικό τρόπο, χωρίζοντας με χάρακα και διαβήτη το ευθύγραμμο τμήμα το μήκος του οποίου παρίστανε το φυσικό αριθμό σε ίσα μέρη, είτε με αναγωγή στην </a:t>
            </a:r>
            <a:r>
              <a:rPr lang="el-GR" dirty="0" smtClean="0">
                <a:solidFill>
                  <a:schemeClr val="bg1"/>
                </a:solidFill>
                <a:latin typeface="Times New Roman" pitchFamily="18" charset="0"/>
                <a:ea typeface="Calibri" pitchFamily="34" charset="0"/>
                <a:cs typeface="Times New Roman" pitchFamily="18" charset="0"/>
              </a:rPr>
              <a:t>αφαίρεση</a:t>
            </a:r>
            <a:r>
              <a:rPr lang="el-GR" dirty="0">
                <a:solidFill>
                  <a:schemeClr val="bg1"/>
                </a:solidFill>
                <a:latin typeface="Times New Roman" pitchFamily="18" charset="0"/>
                <a:ea typeface="Calibri" pitchFamily="34" charset="0"/>
                <a:cs typeface="Times New Roman" pitchFamily="18" charset="0"/>
              </a:rPr>
              <a:t>. </a:t>
            </a:r>
            <a:endParaRPr lang="el-GR" dirty="0" smtClean="0">
              <a:solidFill>
                <a:schemeClr val="bg1"/>
              </a:solidFill>
              <a:latin typeface="Times New Roman" pitchFamily="18" charset="0"/>
              <a:ea typeface="Calibri" pitchFamily="34" charset="0"/>
              <a:cs typeface="Times New Roman" pitchFamily="18" charset="0"/>
            </a:endParaRPr>
          </a:p>
          <a:p>
            <a:pPr marL="285750" indent="-17463">
              <a:lnSpc>
                <a:spcPct val="107000"/>
              </a:lnSpc>
            </a:pPr>
            <a:r>
              <a:rPr lang="el-GR" dirty="0" smtClean="0">
                <a:solidFill>
                  <a:schemeClr val="bg1"/>
                </a:solidFill>
                <a:latin typeface="Times New Roman" pitchFamily="18" charset="0"/>
                <a:ea typeface="Calibri" pitchFamily="34" charset="0"/>
                <a:cs typeface="Times New Roman" pitchFamily="18" charset="0"/>
              </a:rPr>
              <a:t>Για </a:t>
            </a:r>
            <a:r>
              <a:rPr lang="el-GR" dirty="0">
                <a:solidFill>
                  <a:schemeClr val="bg1"/>
                </a:solidFill>
                <a:latin typeface="Times New Roman" pitchFamily="18" charset="0"/>
                <a:ea typeface="Calibri" pitchFamily="34" charset="0"/>
                <a:cs typeface="Times New Roman" pitchFamily="18" charset="0"/>
              </a:rPr>
              <a:t>παράδειγμα η διαίρεση </a:t>
            </a:r>
            <a:r>
              <a:rPr lang="el-GR" dirty="0">
                <a:solidFill>
                  <a:schemeClr val="accent6"/>
                </a:solidFill>
                <a:latin typeface="Times New Roman" pitchFamily="18" charset="0"/>
                <a:ea typeface="Calibri" pitchFamily="34" charset="0"/>
                <a:cs typeface="Times New Roman" pitchFamily="18" charset="0"/>
              </a:rPr>
              <a:t>30:6</a:t>
            </a:r>
            <a:r>
              <a:rPr lang="el-GR" dirty="0">
                <a:solidFill>
                  <a:schemeClr val="bg1"/>
                </a:solidFill>
                <a:latin typeface="Times New Roman" pitchFamily="18" charset="0"/>
                <a:ea typeface="Calibri" pitchFamily="34" charset="0"/>
                <a:cs typeface="Times New Roman" pitchFamily="18" charset="0"/>
              </a:rPr>
              <a:t> γινόταν με αφαίρεση του 6 διαδοχικά, δηλαδή 30–6 = 24, 24–6 = 18, </a:t>
            </a:r>
            <a:endParaRPr lang="el-GR" dirty="0" smtClean="0">
              <a:solidFill>
                <a:schemeClr val="bg1"/>
              </a:solidFill>
              <a:latin typeface="Times New Roman" pitchFamily="18" charset="0"/>
              <a:ea typeface="Calibri" pitchFamily="34" charset="0"/>
              <a:cs typeface="Times New Roman" pitchFamily="18" charset="0"/>
            </a:endParaRPr>
          </a:p>
          <a:p>
            <a:pPr marL="285750" indent="-17463">
              <a:lnSpc>
                <a:spcPct val="107000"/>
              </a:lnSpc>
            </a:pPr>
            <a:r>
              <a:rPr lang="el-GR" dirty="0" smtClean="0">
                <a:solidFill>
                  <a:schemeClr val="bg1"/>
                </a:solidFill>
                <a:latin typeface="Times New Roman" pitchFamily="18" charset="0"/>
                <a:ea typeface="Calibri" pitchFamily="34" charset="0"/>
                <a:cs typeface="Times New Roman" pitchFamily="18" charset="0"/>
              </a:rPr>
              <a:t>18–6 </a:t>
            </a:r>
            <a:r>
              <a:rPr lang="el-GR" dirty="0">
                <a:solidFill>
                  <a:schemeClr val="bg1"/>
                </a:solidFill>
                <a:latin typeface="Times New Roman" pitchFamily="18" charset="0"/>
                <a:ea typeface="Calibri" pitchFamily="34" charset="0"/>
                <a:cs typeface="Times New Roman" pitchFamily="18" charset="0"/>
              </a:rPr>
              <a:t>= 12 κοκ  μέχρι να βρουν μηδέν και εύρισκαν το πηλίκο </a:t>
            </a:r>
            <a:r>
              <a:rPr lang="el-GR" dirty="0" smtClean="0">
                <a:solidFill>
                  <a:schemeClr val="bg1"/>
                </a:solidFill>
                <a:latin typeface="Times New Roman" pitchFamily="18" charset="0"/>
                <a:ea typeface="Calibri" pitchFamily="34" charset="0"/>
                <a:cs typeface="Times New Roman" pitchFamily="18" charset="0"/>
              </a:rPr>
              <a:t>μετρώντας </a:t>
            </a:r>
            <a:r>
              <a:rPr lang="el-GR" dirty="0">
                <a:solidFill>
                  <a:schemeClr val="bg1"/>
                </a:solidFill>
                <a:latin typeface="Times New Roman" pitchFamily="18" charset="0"/>
                <a:ea typeface="Calibri" pitchFamily="34" charset="0"/>
                <a:cs typeface="Times New Roman" pitchFamily="18" charset="0"/>
              </a:rPr>
              <a:t>πόσες αφαιρέσεις έκαναν.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Τομή">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Override1.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docProps/app.xml><?xml version="1.0" encoding="utf-8"?>
<Properties xmlns="http://schemas.openxmlformats.org/officeDocument/2006/extended-properties" xmlns:vt="http://schemas.openxmlformats.org/officeDocument/2006/docPropsVTypes">
  <Template>Slice</Template>
  <TotalTime>718</TotalTime>
  <Words>2384</Words>
  <Application>Microsoft Office PowerPoint</Application>
  <PresentationFormat>Ευρεία οθόνη</PresentationFormat>
  <Paragraphs>208</Paragraphs>
  <Slides>23</Slides>
  <Notes>0</Notes>
  <HiddenSlides>0</HiddenSlides>
  <MMClips>0</MMClips>
  <ScaleCrop>false</ScaleCrop>
  <HeadingPairs>
    <vt:vector size="8" baseType="variant">
      <vt:variant>
        <vt:lpstr>Γραμματοσειρές που χρησιμοποιούνται</vt:lpstr>
      </vt:variant>
      <vt:variant>
        <vt:i4>9</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23</vt:i4>
      </vt:variant>
    </vt:vector>
  </HeadingPairs>
  <TitlesOfParts>
    <vt:vector size="34" baseType="lpstr">
      <vt:lpstr>Arial</vt:lpstr>
      <vt:lpstr>Book Antiqua</vt:lpstr>
      <vt:lpstr>Calibri</vt:lpstr>
      <vt:lpstr>Cambria Math</vt:lpstr>
      <vt:lpstr>Century Gothic</vt:lpstr>
      <vt:lpstr>Impact</vt:lpstr>
      <vt:lpstr>Times New Roman</vt:lpstr>
      <vt:lpstr>Wingdings</vt:lpstr>
      <vt:lpstr>Wingdings 3</vt:lpstr>
      <vt:lpstr>Τομή</vt:lpstr>
      <vt:lpstr>Equation</vt:lpstr>
      <vt:lpstr>Παρουσίαση του PowerPoint</vt:lpstr>
      <vt:lpstr>Ονόματα Μαθητών: Αβραμίδη Σπυριδούλα-Παρασκευή  Αντιόχου Αγγελική  Βάγγη Λεία  Γιαννοπούλου Γεωργία  Γράσσος Νικόλαος  Γρασσού Αλεξάνδρα-Ραφαέλα  Ονόματα Εκπαιδευτικών: Κουσινιώρης Γεώργιος ΠΕ03   Κανελλοπούλου Μαρία ΠΕ03   Σπυροπούλου Ευθυμία Ιωάννα ΠΕ02</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Γιώργος Κουσινιώρης</dc:creator>
  <cp:lastModifiedBy>user</cp:lastModifiedBy>
  <cp:revision>104</cp:revision>
  <cp:lastPrinted>2025-03-10T07:51:46Z</cp:lastPrinted>
  <dcterms:created xsi:type="dcterms:W3CDTF">2018-12-02T17:01:35Z</dcterms:created>
  <dcterms:modified xsi:type="dcterms:W3CDTF">2025-03-10T08:01:27Z</dcterms:modified>
</cp:coreProperties>
</file>